
<file path=[Content_Types].xml><?xml version="1.0" encoding="utf-8"?>
<Types xmlns="http://schemas.openxmlformats.org/package/2006/content-types">
  <Default Extension="png" ContentType="image/png"/>
  <Default Extension="svg" ContentType="image/svg+xml"/>
  <Default Extension="jpeg" ContentType="image/jpeg"/>
  <Default Extension="glb" ContentType="model/gltf.binary"/>
  <Default Extension="rels" ContentType="application/vnd.openxmlformats-package.relationships+xml"/>
  <Default Extension="xml" ContentType="application/xml"/>
  <Default Extension="mp4" ContentType="video/unknown"/>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harts/chart1.xml" ContentType="application/vnd.openxmlformats-officedocument.drawingml.chart+xml"/>
  <Override PartName="/ppt/drawings/drawing1.xml" ContentType="application/vnd.openxmlformats-officedocument.drawingml.chartshape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50"/>
  </p:notesMasterIdLst>
  <p:sldIdLst>
    <p:sldId id="256" r:id="rId2"/>
    <p:sldId id="285" r:id="rId3"/>
    <p:sldId id="304" r:id="rId4"/>
    <p:sldId id="307" r:id="rId5"/>
    <p:sldId id="296" r:id="rId6"/>
    <p:sldId id="297" r:id="rId7"/>
    <p:sldId id="298" r:id="rId8"/>
    <p:sldId id="299" r:id="rId9"/>
    <p:sldId id="301" r:id="rId10"/>
    <p:sldId id="302" r:id="rId11"/>
    <p:sldId id="303" r:id="rId12"/>
    <p:sldId id="305" r:id="rId13"/>
    <p:sldId id="306" r:id="rId14"/>
    <p:sldId id="308" r:id="rId15"/>
    <p:sldId id="295" r:id="rId16"/>
    <p:sldId id="287" r:id="rId17"/>
    <p:sldId id="288" r:id="rId18"/>
    <p:sldId id="289" r:id="rId19"/>
    <p:sldId id="264" r:id="rId20"/>
    <p:sldId id="290" r:id="rId21"/>
    <p:sldId id="291" r:id="rId22"/>
    <p:sldId id="292" r:id="rId23"/>
    <p:sldId id="286" r:id="rId24"/>
    <p:sldId id="271" r:id="rId25"/>
    <p:sldId id="258" r:id="rId26"/>
    <p:sldId id="294" r:id="rId27"/>
    <p:sldId id="257" r:id="rId28"/>
    <p:sldId id="259" r:id="rId29"/>
    <p:sldId id="282" r:id="rId30"/>
    <p:sldId id="270" r:id="rId31"/>
    <p:sldId id="262" r:id="rId32"/>
    <p:sldId id="276" r:id="rId33"/>
    <p:sldId id="267" r:id="rId34"/>
    <p:sldId id="283" r:id="rId35"/>
    <p:sldId id="284" r:id="rId36"/>
    <p:sldId id="265" r:id="rId37"/>
    <p:sldId id="268" r:id="rId38"/>
    <p:sldId id="277" r:id="rId39"/>
    <p:sldId id="278" r:id="rId40"/>
    <p:sldId id="260" r:id="rId41"/>
    <p:sldId id="272" r:id="rId42"/>
    <p:sldId id="274" r:id="rId43"/>
    <p:sldId id="261" r:id="rId44"/>
    <p:sldId id="266" r:id="rId45"/>
    <p:sldId id="263" r:id="rId46"/>
    <p:sldId id="279" r:id="rId47"/>
    <p:sldId id="280" r:id="rId48"/>
    <p:sldId id="281" r:id="rId4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8F3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30" autoAdjust="0"/>
    <p:restoredTop sz="85073" autoAdjust="0"/>
  </p:normalViewPr>
  <p:slideViewPr>
    <p:cSldViewPr snapToGrid="0">
      <p:cViewPr varScale="1">
        <p:scale>
          <a:sx n="89" d="100"/>
          <a:sy n="89" d="100"/>
        </p:scale>
        <p:origin x="-114" y="-198"/>
      </p:cViewPr>
      <p:guideLst>
        <p:guide orient="horz" pos="2160"/>
        <p:guide pos="3840"/>
      </p:guideLst>
    </p:cSldViewPr>
  </p:slideViewPr>
  <p:outlineViewPr>
    <p:cViewPr>
      <p:scale>
        <a:sx n="33" d="100"/>
        <a:sy n="33" d="100"/>
      </p:scale>
      <p:origin x="0" y="-835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defRPr/>
            </a:pPr>
            <a:r>
              <a:rPr lang="ja-JP" altLang="en-US" b="0"/>
              <a:t>身体障害者手帳所持者数の推移</a:t>
            </a:r>
          </a:p>
        </c:rich>
      </c:tx>
      <c:layout/>
      <c:overlay val="0"/>
    </c:title>
    <c:autoTitleDeleted val="0"/>
    <c:plotArea>
      <c:layout/>
      <c:lineChart>
        <c:grouping val="standard"/>
        <c:varyColors val="0"/>
        <c:ser>
          <c:idx val="1"/>
          <c:order val="0"/>
          <c:dLbls>
            <c:spPr>
              <a:noFill/>
              <a:ln>
                <a:noFill/>
              </a:ln>
              <a:effectLst/>
            </c:spPr>
            <c:dLblPos val="t"/>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ext>
            </c:extLst>
          </c:dLbls>
          <c:cat>
            <c:numRef>
              <c:f>Sheet1!$A$2:$A$14</c:f>
              <c:numCache>
                <c:formatCode>General</c:formatCode>
                <c:ptCount val="13"/>
                <c:pt idx="0">
                  <c:v>1951</c:v>
                </c:pt>
                <c:pt idx="1">
                  <c:v>1955</c:v>
                </c:pt>
                <c:pt idx="2">
                  <c:v>1960</c:v>
                </c:pt>
                <c:pt idx="3">
                  <c:v>1965</c:v>
                </c:pt>
                <c:pt idx="4">
                  <c:v>1970</c:v>
                </c:pt>
                <c:pt idx="5">
                  <c:v>1980</c:v>
                </c:pt>
                <c:pt idx="6">
                  <c:v>1987</c:v>
                </c:pt>
                <c:pt idx="7">
                  <c:v>1991</c:v>
                </c:pt>
                <c:pt idx="8">
                  <c:v>1996</c:v>
                </c:pt>
                <c:pt idx="9">
                  <c:v>2001</c:v>
                </c:pt>
                <c:pt idx="10">
                  <c:v>2006</c:v>
                </c:pt>
                <c:pt idx="11">
                  <c:v>2011</c:v>
                </c:pt>
                <c:pt idx="12">
                  <c:v>2016</c:v>
                </c:pt>
              </c:numCache>
            </c:numRef>
          </c:cat>
          <c:val>
            <c:numRef>
              <c:f>Sheet1!$B$2:$B$14</c:f>
              <c:numCache>
                <c:formatCode>General</c:formatCode>
                <c:ptCount val="13"/>
                <c:pt idx="0">
                  <c:v>100</c:v>
                </c:pt>
                <c:pt idx="1">
                  <c:v>130</c:v>
                </c:pt>
                <c:pt idx="2">
                  <c:v>141</c:v>
                </c:pt>
                <c:pt idx="3">
                  <c:v>230</c:v>
                </c:pt>
                <c:pt idx="4">
                  <c:v>259</c:v>
                </c:pt>
                <c:pt idx="5">
                  <c:v>317</c:v>
                </c:pt>
                <c:pt idx="6">
                  <c:v>368</c:v>
                </c:pt>
                <c:pt idx="7">
                  <c:v>369</c:v>
                </c:pt>
                <c:pt idx="8">
                  <c:v>366</c:v>
                </c:pt>
                <c:pt idx="9">
                  <c:v>361</c:v>
                </c:pt>
                <c:pt idx="10">
                  <c:v>360</c:v>
                </c:pt>
                <c:pt idx="11">
                  <c:v>324</c:v>
                </c:pt>
                <c:pt idx="12">
                  <c:v>341</c:v>
                </c:pt>
              </c:numCache>
            </c:numRef>
          </c:val>
          <c:smooth val="0"/>
          <c:extLst xmlns:c16r2="http://schemas.microsoft.com/office/drawing/2015/06/chart">
            <c:ext xmlns:c16="http://schemas.microsoft.com/office/drawing/2014/chart" uri="{C3380CC4-5D6E-409C-BE32-E72D297353CC}">
              <c16:uniqueId val="{00000000-59A2-486B-9C6D-8547EC0DA5BD}"/>
            </c:ext>
          </c:extLst>
        </c:ser>
        <c:ser>
          <c:idx val="0"/>
          <c:order val="1"/>
          <c:spPr>
            <a:ln w="19050" cap="rnd">
              <a:solidFill>
                <a:schemeClr val="accent1"/>
              </a:solidFill>
              <a:round/>
            </a:ln>
            <a:effectLst/>
          </c:spPr>
          <c:marker>
            <c:symbol val="circle"/>
            <c:size val="5"/>
            <c:spPr>
              <a:solidFill>
                <a:schemeClr val="accent1"/>
              </a:solidFill>
              <a:ln w="9525">
                <a:solidFill>
                  <a:schemeClr val="accent1"/>
                </a:solidFill>
              </a:ln>
              <a:effectLst/>
            </c:spPr>
          </c:marker>
          <c:dLbls>
            <c:spPr>
              <a:noFill/>
              <a:ln>
                <a:noFill/>
              </a:ln>
              <a:effectLst/>
            </c:spPr>
            <c:txPr>
              <a:bodyPr wrap="square" lIns="38100" tIns="19050" rIns="38100" bIns="19050" anchor="ctr">
                <a:spAutoFit/>
              </a:bodyPr>
              <a:lstStyle/>
              <a:p>
                <a:pPr>
                  <a:defRPr b="0"/>
                </a:pPr>
                <a:endParaRPr lang="ja-JP"/>
              </a:p>
            </c:txPr>
            <c:dLblPos val="t"/>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numRef>
              <c:f>Sheet1!$A$2:$A$14</c:f>
              <c:numCache>
                <c:formatCode>General</c:formatCode>
                <c:ptCount val="13"/>
                <c:pt idx="0">
                  <c:v>1951</c:v>
                </c:pt>
                <c:pt idx="1">
                  <c:v>1955</c:v>
                </c:pt>
                <c:pt idx="2">
                  <c:v>1960</c:v>
                </c:pt>
                <c:pt idx="3">
                  <c:v>1965</c:v>
                </c:pt>
                <c:pt idx="4">
                  <c:v>1970</c:v>
                </c:pt>
                <c:pt idx="5">
                  <c:v>1980</c:v>
                </c:pt>
                <c:pt idx="6">
                  <c:v>1987</c:v>
                </c:pt>
                <c:pt idx="7">
                  <c:v>1991</c:v>
                </c:pt>
                <c:pt idx="8">
                  <c:v>1996</c:v>
                </c:pt>
                <c:pt idx="9">
                  <c:v>2001</c:v>
                </c:pt>
                <c:pt idx="10">
                  <c:v>2006</c:v>
                </c:pt>
                <c:pt idx="11">
                  <c:v>2011</c:v>
                </c:pt>
                <c:pt idx="12">
                  <c:v>2016</c:v>
                </c:pt>
              </c:numCache>
            </c:numRef>
          </c:cat>
          <c:val>
            <c:numRef>
              <c:f>Sheet1!$B$2:$B$14</c:f>
              <c:numCache>
                <c:formatCode>General</c:formatCode>
                <c:ptCount val="13"/>
                <c:pt idx="0">
                  <c:v>100</c:v>
                </c:pt>
                <c:pt idx="1">
                  <c:v>130</c:v>
                </c:pt>
                <c:pt idx="2">
                  <c:v>141</c:v>
                </c:pt>
                <c:pt idx="3">
                  <c:v>230</c:v>
                </c:pt>
                <c:pt idx="4">
                  <c:v>259</c:v>
                </c:pt>
                <c:pt idx="5">
                  <c:v>317</c:v>
                </c:pt>
                <c:pt idx="6">
                  <c:v>368</c:v>
                </c:pt>
                <c:pt idx="7">
                  <c:v>369</c:v>
                </c:pt>
                <c:pt idx="8">
                  <c:v>366</c:v>
                </c:pt>
                <c:pt idx="9">
                  <c:v>361</c:v>
                </c:pt>
                <c:pt idx="10">
                  <c:v>360</c:v>
                </c:pt>
                <c:pt idx="11">
                  <c:v>324</c:v>
                </c:pt>
                <c:pt idx="12">
                  <c:v>341</c:v>
                </c:pt>
              </c:numCache>
            </c:numRef>
          </c:val>
          <c:smooth val="0"/>
          <c:extLst xmlns:c16r2="http://schemas.microsoft.com/office/drawing/2015/06/chart">
            <c:ext xmlns:c16="http://schemas.microsoft.com/office/drawing/2014/chart" uri="{C3380CC4-5D6E-409C-BE32-E72D297353CC}">
              <c16:uniqueId val="{00000001-59A2-486B-9C6D-8547EC0DA5BD}"/>
            </c:ext>
          </c:extLst>
        </c:ser>
        <c:dLbls>
          <c:dLblPos val="t"/>
          <c:showLegendKey val="0"/>
          <c:showVal val="1"/>
          <c:showCatName val="0"/>
          <c:showSerName val="0"/>
          <c:showPercent val="0"/>
          <c:showBubbleSize val="0"/>
        </c:dLbls>
        <c:marker val="1"/>
        <c:smooth val="0"/>
        <c:axId val="154524288"/>
        <c:axId val="154526080"/>
      </c:lineChart>
      <c:catAx>
        <c:axId val="154524288"/>
        <c:scaling>
          <c:orientation val="minMax"/>
        </c:scaling>
        <c:delete val="0"/>
        <c:axPos val="b"/>
        <c:majorGridlines>
          <c:spPr>
            <a:ln w="9525" cap="flat" cmpd="sng" algn="ctr">
              <a:no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54526080"/>
        <c:crosses val="autoZero"/>
        <c:auto val="1"/>
        <c:lblAlgn val="ctr"/>
        <c:lblOffset val="100"/>
        <c:noMultiLvlLbl val="0"/>
      </c:catAx>
      <c:valAx>
        <c:axId val="1545260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ja-JP"/>
          </a:p>
        </c:txPr>
        <c:crossAx val="154524288"/>
        <c:crosses val="autoZero"/>
        <c:crossBetween val="between"/>
      </c:valAx>
    </c:plotArea>
    <c:plotVisOnly val="1"/>
    <c:dispBlanksAs val="gap"/>
    <c:showDLblsOverMax val="0"/>
    <c:extLst xmlns:c16r2="http://schemas.microsoft.com/office/drawing/2015/06/chart"/>
  </c:chart>
  <c:txPr>
    <a:bodyPr/>
    <a:lstStyle/>
    <a:p>
      <a:pPr>
        <a:defRPr/>
      </a:pPr>
      <a:endParaRPr lang="ja-JP"/>
    </a:p>
  </c:txPr>
  <c:externalData r:id="rId1">
    <c:autoUpdate val="0"/>
  </c:externalData>
  <c:userShapes r:id="rId2"/>
</c:chartSpace>
</file>

<file path=ppt/drawings/drawing1.xml><?xml version="1.0" encoding="utf-8"?>
<c:userShapes xmlns:c="http://schemas.openxmlformats.org/drawingml/2006/chart">
  <cdr:relSizeAnchor xmlns:cdr="http://schemas.openxmlformats.org/drawingml/2006/chartDrawing">
    <cdr:from>
      <cdr:x>0</cdr:x>
      <cdr:y>0.10243</cdr:y>
    </cdr:from>
    <cdr:to>
      <cdr:x>0.17187</cdr:x>
      <cdr:y>0.18924</cdr:y>
    </cdr:to>
    <cdr:sp macro="" textlink="">
      <cdr:nvSpPr>
        <cdr:cNvPr id="2" name="テキスト ボックス 1">
          <a:extLst xmlns:a="http://schemas.openxmlformats.org/drawingml/2006/main">
            <a:ext uri="{FF2B5EF4-FFF2-40B4-BE49-F238E27FC236}">
              <a16:creationId xmlns:a16="http://schemas.microsoft.com/office/drawing/2014/main" xmlns="" id="{857F395C-50EB-4F8B-A138-63A0F3E9B657}"/>
            </a:ext>
          </a:extLst>
        </cdr:cNvPr>
        <cdr:cNvSpPr txBox="1"/>
      </cdr:nvSpPr>
      <cdr:spPr>
        <a:xfrm xmlns:a="http://schemas.openxmlformats.org/drawingml/2006/main">
          <a:off x="0" y="280988"/>
          <a:ext cx="785812" cy="238125"/>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ja-JP" altLang="en-US" sz="1100"/>
            <a:t>（千人）</a:t>
          </a:r>
        </a:p>
      </cdr:txBody>
    </cdr:sp>
  </cdr:relSizeAnchor>
</c:userShapes>
</file>

<file path=ppt/media/image1.png>
</file>

<file path=ppt/media/image10.png>
</file>

<file path=ppt/media/image11.png>
</file>

<file path=ppt/media/image12.jpeg>
</file>

<file path=ppt/media/image13.png>
</file>

<file path=ppt/media/image14.png>
</file>

<file path=ppt/media/image15.jpeg>
</file>

<file path=ppt/media/image16.jpg>
</file>

<file path=ppt/media/image17.png>
</file>

<file path=ppt/media/image18.png>
</file>

<file path=ppt/media/image19.png>
</file>

<file path=ppt/media/image2.png>
</file>

<file path=ppt/media/image290.png>
</file>

<file path=ppt/media/image3.png>
</file>

<file path=ppt/media/image3.svg>
</file>

<file path=ppt/media/image31.png>
</file>

<file path=ppt/media/image35.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92DA47-A365-4F82-8BB0-BD98671F9846}" type="datetimeFigureOut">
              <a:rPr kumimoji="1" lang="ja-JP" altLang="en-US" smtClean="0"/>
              <a:t>2021/4/27</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690FA6-7D7B-415C-B557-2876107E191E}" type="slidenum">
              <a:rPr kumimoji="1" lang="ja-JP" altLang="en-US" smtClean="0"/>
              <a:t>‹#›</a:t>
            </a:fld>
            <a:endParaRPr kumimoji="1" lang="ja-JP" altLang="en-US"/>
          </a:p>
        </p:txBody>
      </p:sp>
    </p:spTree>
    <p:extLst>
      <p:ext uri="{BB962C8B-B14F-4D97-AF65-F5344CB8AC3E}">
        <p14:creationId xmlns:p14="http://schemas.microsoft.com/office/powerpoint/2010/main" val="16232974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10</a:t>
            </a:r>
            <a:r>
              <a:rPr kumimoji="1" lang="ja-JP" altLang="en-US" dirty="0"/>
              <a:t>ｓ</a:t>
            </a:r>
          </a:p>
        </p:txBody>
      </p:sp>
      <p:sp>
        <p:nvSpPr>
          <p:cNvPr id="4" name="スライド番号プレースホルダー 3"/>
          <p:cNvSpPr>
            <a:spLocks noGrp="1"/>
          </p:cNvSpPr>
          <p:nvPr>
            <p:ph type="sldNum" sz="quarter" idx="10"/>
          </p:nvPr>
        </p:nvSpPr>
        <p:spPr/>
        <p:txBody>
          <a:bodyPr/>
          <a:lstStyle/>
          <a:p>
            <a:fld id="{53690FA6-7D7B-415C-B557-2876107E191E}" type="slidenum">
              <a:rPr kumimoji="1" lang="ja-JP" altLang="en-US" smtClean="0"/>
              <a:t>1</a:t>
            </a:fld>
            <a:endParaRPr kumimoji="1" lang="ja-JP" altLang="en-US"/>
          </a:p>
        </p:txBody>
      </p:sp>
    </p:spTree>
    <p:extLst>
      <p:ext uri="{BB962C8B-B14F-4D97-AF65-F5344CB8AC3E}">
        <p14:creationId xmlns:p14="http://schemas.microsoft.com/office/powerpoint/2010/main" val="20498104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Realsense</a:t>
            </a:r>
            <a:r>
              <a:rPr kumimoji="1" lang="en-US" altLang="ja-JP" dirty="0"/>
              <a:t> </a:t>
            </a:r>
            <a:r>
              <a:rPr kumimoji="1" lang="ja-JP" altLang="en-US" dirty="0"/>
              <a:t>パターン照射型　照射したパターンの歪み方で形状距離を把握する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10</a:t>
            </a:fld>
            <a:endParaRPr kumimoji="1" lang="ja-JP" altLang="en-US"/>
          </a:p>
        </p:txBody>
      </p:sp>
    </p:spTree>
    <p:extLst>
      <p:ext uri="{BB962C8B-B14F-4D97-AF65-F5344CB8AC3E}">
        <p14:creationId xmlns:p14="http://schemas.microsoft.com/office/powerpoint/2010/main" val="18945351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Realsense</a:t>
            </a:r>
            <a:r>
              <a:rPr kumimoji="1" lang="en-US" altLang="ja-JP" dirty="0"/>
              <a:t> </a:t>
            </a:r>
            <a:r>
              <a:rPr kumimoji="1" lang="ja-JP" altLang="en-US" dirty="0"/>
              <a:t>パターン照射型　照射したパターンの歪み方で形状距離を把握する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11</a:t>
            </a:fld>
            <a:endParaRPr kumimoji="1" lang="ja-JP" altLang="en-US"/>
          </a:p>
        </p:txBody>
      </p:sp>
    </p:spTree>
    <p:extLst>
      <p:ext uri="{BB962C8B-B14F-4D97-AF65-F5344CB8AC3E}">
        <p14:creationId xmlns:p14="http://schemas.microsoft.com/office/powerpoint/2010/main" val="36387661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テストモードを開始すると正面に問題が表示される</a:t>
            </a:r>
            <a:endParaRPr kumimoji="1" lang="en-US" altLang="ja-JP" dirty="0"/>
          </a:p>
          <a:p>
            <a:r>
              <a:rPr kumimoji="1" lang="ja-JP" altLang="en-US" dirty="0"/>
              <a:t>この問題に適する手話を学習者が実演する</a:t>
            </a:r>
            <a:endParaRPr kumimoji="1" lang="en-US" altLang="ja-JP" dirty="0"/>
          </a:p>
          <a:p>
            <a:r>
              <a:rPr kumimoji="1" lang="ja-JP" altLang="en-US" dirty="0"/>
              <a:t>ここで正解と照合を行い正しければ次の単語へと移行する</a:t>
            </a:r>
            <a:endParaRPr kumimoji="1" lang="en-US" altLang="ja-JP" dirty="0"/>
          </a:p>
          <a:p>
            <a:r>
              <a:rPr kumimoji="1" lang="ja-JP" altLang="en-US" dirty="0"/>
              <a:t>これを繰り返し、文章が完成した時点でテストを終了するという流れになる</a:t>
            </a:r>
            <a:endParaRPr kumimoji="1" lang="en-US" altLang="ja-JP"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12</a:t>
            </a:fld>
            <a:endParaRPr kumimoji="1" lang="ja-JP" altLang="en-US"/>
          </a:p>
        </p:txBody>
      </p:sp>
    </p:spTree>
    <p:extLst>
      <p:ext uri="{BB962C8B-B14F-4D97-AF65-F5344CB8AC3E}">
        <p14:creationId xmlns:p14="http://schemas.microsoft.com/office/powerpoint/2010/main" val="29585544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予定している</a:t>
            </a:r>
            <a:endParaRPr kumimoji="1" lang="en-US" altLang="ja-JP" dirty="0"/>
          </a:p>
          <a:p>
            <a:r>
              <a:rPr kumimoji="1" lang="ja-JP" altLang="en-US" dirty="0"/>
              <a:t>考えている</a:t>
            </a:r>
            <a:endParaRPr kumimoji="1" lang="en-US" altLang="ja-JP" dirty="0"/>
          </a:p>
          <a:p>
            <a:r>
              <a:rPr kumimoji="1" lang="ja-JP" altLang="en-US" dirty="0"/>
              <a:t>手話の表現において重要な要素の一つである表情を手本が指示する</a:t>
            </a:r>
            <a:endParaRPr kumimoji="1" lang="en-US" altLang="ja-JP" dirty="0"/>
          </a:p>
          <a:p>
            <a:r>
              <a:rPr kumimoji="1" lang="ja-JP" altLang="en-US" dirty="0"/>
              <a:t>様々な人に試していただきユーザエクスペリエンスを高めるために必要と考えている</a:t>
            </a:r>
            <a:endParaRPr kumimoji="1" lang="en-US" altLang="ja-JP" dirty="0"/>
          </a:p>
          <a:p>
            <a:r>
              <a:rPr kumimoji="1" lang="ja-JP" altLang="en-US" dirty="0"/>
              <a:t>従来のイラストやビデオと比較して提案手法の学習効率を確認するために必要と考えている</a:t>
            </a:r>
            <a:endParaRPr kumimoji="1" lang="en-US" altLang="ja-JP" dirty="0"/>
          </a:p>
          <a:p>
            <a:r>
              <a:rPr kumimoji="1" lang="ja-JP" altLang="en-US" dirty="0"/>
              <a:t>以上のような改善点を取り入れさらに実用性を高めていこうと考えている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13</a:t>
            </a:fld>
            <a:endParaRPr kumimoji="1" lang="ja-JP" altLang="en-US"/>
          </a:p>
        </p:txBody>
      </p:sp>
    </p:spTree>
    <p:extLst>
      <p:ext uri="{BB962C8B-B14F-4D97-AF65-F5344CB8AC3E}">
        <p14:creationId xmlns:p14="http://schemas.microsoft.com/office/powerpoint/2010/main" val="11721399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予定している</a:t>
            </a:r>
            <a:endParaRPr kumimoji="1" lang="en-US" altLang="ja-JP" dirty="0"/>
          </a:p>
          <a:p>
            <a:r>
              <a:rPr kumimoji="1" lang="ja-JP" altLang="en-US" dirty="0"/>
              <a:t>考えている</a:t>
            </a:r>
            <a:endParaRPr kumimoji="1" lang="en-US" altLang="ja-JP" dirty="0"/>
          </a:p>
          <a:p>
            <a:r>
              <a:rPr kumimoji="1" lang="ja-JP" altLang="en-US" dirty="0"/>
              <a:t>手話の表現において重要な要素の一つである表情を手本が指示する</a:t>
            </a:r>
            <a:endParaRPr kumimoji="1" lang="en-US" altLang="ja-JP" dirty="0"/>
          </a:p>
          <a:p>
            <a:r>
              <a:rPr kumimoji="1" lang="ja-JP" altLang="en-US" dirty="0"/>
              <a:t>様々な人に試していただきユーザエクスペリエンスを高めるために必要と考えている</a:t>
            </a:r>
            <a:endParaRPr kumimoji="1" lang="en-US" altLang="ja-JP" dirty="0"/>
          </a:p>
          <a:p>
            <a:r>
              <a:rPr kumimoji="1" lang="ja-JP" altLang="en-US" dirty="0"/>
              <a:t>従来のイラストやビデオと比較して提案手法の学習効率を確認するために必要と考えている</a:t>
            </a:r>
            <a:endParaRPr kumimoji="1" lang="en-US" altLang="ja-JP" dirty="0"/>
          </a:p>
          <a:p>
            <a:r>
              <a:rPr kumimoji="1" lang="ja-JP" altLang="en-US" dirty="0"/>
              <a:t>以上のような改善点を取り入れさらに実用性を高めていこうと考えている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14</a:t>
            </a:fld>
            <a:endParaRPr kumimoji="1" lang="ja-JP" altLang="en-US"/>
          </a:p>
        </p:txBody>
      </p:sp>
    </p:spTree>
    <p:extLst>
      <p:ext uri="{BB962C8B-B14F-4D97-AF65-F5344CB8AC3E}">
        <p14:creationId xmlns:p14="http://schemas.microsoft.com/office/powerpoint/2010/main" val="11721399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Realsense</a:t>
            </a:r>
            <a:r>
              <a:rPr kumimoji="1" lang="en-US" altLang="ja-JP" dirty="0"/>
              <a:t> </a:t>
            </a:r>
            <a:r>
              <a:rPr kumimoji="1" lang="ja-JP" altLang="en-US" dirty="0"/>
              <a:t>パターン照射型　照射したパターンの歪み方で形状距離を把握する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15</a:t>
            </a:fld>
            <a:endParaRPr kumimoji="1" lang="ja-JP" altLang="en-US"/>
          </a:p>
        </p:txBody>
      </p:sp>
    </p:spTree>
    <p:extLst>
      <p:ext uri="{BB962C8B-B14F-4D97-AF65-F5344CB8AC3E}">
        <p14:creationId xmlns:p14="http://schemas.microsoft.com/office/powerpoint/2010/main" val="10798486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Realsense</a:t>
            </a:r>
            <a:r>
              <a:rPr kumimoji="1" lang="en-US" altLang="ja-JP" dirty="0"/>
              <a:t> </a:t>
            </a:r>
            <a:r>
              <a:rPr kumimoji="1" lang="ja-JP" altLang="en-US" dirty="0"/>
              <a:t>パターン照射型　照射したパターンの歪み方で形状距離を把握する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16</a:t>
            </a:fld>
            <a:endParaRPr kumimoji="1" lang="ja-JP" altLang="en-US"/>
          </a:p>
        </p:txBody>
      </p:sp>
    </p:spTree>
    <p:extLst>
      <p:ext uri="{BB962C8B-B14F-4D97-AF65-F5344CB8AC3E}">
        <p14:creationId xmlns:p14="http://schemas.microsoft.com/office/powerpoint/2010/main" val="14162740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ja-JP" altLang="en-US" dirty="0"/>
              <a:t>各項目の評価人数の分布</a:t>
            </a:r>
          </a:p>
        </p:txBody>
      </p:sp>
      <p:sp>
        <p:nvSpPr>
          <p:cNvPr id="4" name="スライド番号プレースホルダー 3"/>
          <p:cNvSpPr>
            <a:spLocks noGrp="1"/>
          </p:cNvSpPr>
          <p:nvPr>
            <p:ph type="sldNum" sz="quarter" idx="10"/>
          </p:nvPr>
        </p:nvSpPr>
        <p:spPr/>
        <p:txBody>
          <a:bodyPr/>
          <a:lstStyle/>
          <a:p>
            <a:fld id="{814D28AF-4CA7-47C7-95CA-ADA3CB5A4BD5}" type="slidenum">
              <a:rPr kumimoji="1" lang="ja-JP" altLang="en-US" smtClean="0"/>
              <a:t>21</a:t>
            </a:fld>
            <a:endParaRPr kumimoji="1" lang="ja-JP" altLang="en-US"/>
          </a:p>
        </p:txBody>
      </p:sp>
    </p:spTree>
    <p:extLst>
      <p:ext uri="{BB962C8B-B14F-4D97-AF65-F5344CB8AC3E}">
        <p14:creationId xmlns:p14="http://schemas.microsoft.com/office/powerpoint/2010/main" val="32184677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81000" y="685800"/>
            <a:ext cx="6096000" cy="3429000"/>
          </a:xfrm>
        </p:spPr>
      </p:sp>
      <p:sp>
        <p:nvSpPr>
          <p:cNvPr id="3" name="ノート プレースホルダー 2"/>
          <p:cNvSpPr>
            <a:spLocks noGrp="1"/>
          </p:cNvSpPr>
          <p:nvPr>
            <p:ph type="body" idx="1"/>
          </p:nvPr>
        </p:nvSpPr>
        <p:spPr/>
        <p:txBody>
          <a:bodyPr/>
          <a:lstStyle/>
          <a:p>
            <a:r>
              <a:rPr kumimoji="1" lang="ja-JP" altLang="en-US" dirty="0"/>
              <a:t>各項目の評価人数の分布</a:t>
            </a:r>
          </a:p>
        </p:txBody>
      </p:sp>
      <p:sp>
        <p:nvSpPr>
          <p:cNvPr id="4" name="スライド番号プレースホルダー 3"/>
          <p:cNvSpPr>
            <a:spLocks noGrp="1"/>
          </p:cNvSpPr>
          <p:nvPr>
            <p:ph type="sldNum" sz="quarter" idx="10"/>
          </p:nvPr>
        </p:nvSpPr>
        <p:spPr/>
        <p:txBody>
          <a:bodyPr/>
          <a:lstStyle/>
          <a:p>
            <a:fld id="{814D28AF-4CA7-47C7-95CA-ADA3CB5A4BD5}" type="slidenum">
              <a:rPr kumimoji="1" lang="ja-JP" altLang="en-US" smtClean="0"/>
              <a:t>22</a:t>
            </a:fld>
            <a:endParaRPr kumimoji="1" lang="ja-JP" altLang="en-US"/>
          </a:p>
        </p:txBody>
      </p:sp>
    </p:spTree>
    <p:extLst>
      <p:ext uri="{BB962C8B-B14F-4D97-AF65-F5344CB8AC3E}">
        <p14:creationId xmlns:p14="http://schemas.microsoft.com/office/powerpoint/2010/main" val="426824920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Realsense</a:t>
            </a:r>
            <a:r>
              <a:rPr kumimoji="1" lang="en-US" altLang="ja-JP" dirty="0"/>
              <a:t> </a:t>
            </a:r>
            <a:r>
              <a:rPr kumimoji="1" lang="ja-JP" altLang="en-US" dirty="0"/>
              <a:t>パターン照射型　照射したパターンの歪み方で形状距離を把握する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23</a:t>
            </a:fld>
            <a:endParaRPr kumimoji="1" lang="ja-JP" altLang="en-US"/>
          </a:p>
        </p:txBody>
      </p:sp>
    </p:spTree>
    <p:extLst>
      <p:ext uri="{BB962C8B-B14F-4D97-AF65-F5344CB8AC3E}">
        <p14:creationId xmlns:p14="http://schemas.microsoft.com/office/powerpoint/2010/main" val="3068575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Realsense</a:t>
            </a:r>
            <a:r>
              <a:rPr kumimoji="1" lang="en-US" altLang="ja-JP" dirty="0"/>
              <a:t> </a:t>
            </a:r>
            <a:r>
              <a:rPr kumimoji="1" lang="ja-JP" altLang="en-US" dirty="0"/>
              <a:t>パターン照射型　照射したパターンの歪み方で形状距離を把握する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2</a:t>
            </a:fld>
            <a:endParaRPr kumimoji="1" lang="ja-JP" altLang="en-US"/>
          </a:p>
        </p:txBody>
      </p:sp>
    </p:spTree>
    <p:extLst>
      <p:ext uri="{BB962C8B-B14F-4D97-AF65-F5344CB8AC3E}">
        <p14:creationId xmlns:p14="http://schemas.microsoft.com/office/powerpoint/2010/main" val="18553006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手話を学習する手段としては書籍、ビデオ、ウェブサイトなどがありますが</a:t>
            </a:r>
            <a:endParaRPr kumimoji="1" lang="en-US" altLang="ja-JP" dirty="0"/>
          </a:p>
          <a:p>
            <a:r>
              <a:rPr kumimoji="1" lang="ja-JP" altLang="en-US" dirty="0"/>
              <a:t>これらは固有の問題点を抱えています</a:t>
            </a:r>
            <a:endParaRPr kumimoji="1" lang="en-US" altLang="ja-JP" dirty="0"/>
          </a:p>
          <a:p>
            <a:r>
              <a:rPr kumimoji="1" lang="ja-JP" altLang="en-US" dirty="0"/>
              <a:t>例えば書籍であれば紙に描かれた絵を教材にしますので動きを持たせることができません</a:t>
            </a:r>
            <a:endParaRPr kumimoji="1" lang="en-US" altLang="ja-JP" dirty="0"/>
          </a:p>
          <a:p>
            <a:r>
              <a:rPr kumimoji="1" lang="ja-JP" altLang="en-US" dirty="0"/>
              <a:t>あらかじめ撮影された資料を用いているので視点方向が限られてきます</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教材に写真を用いる都合上、利き手が反転</a:t>
            </a:r>
          </a:p>
          <a:p>
            <a:r>
              <a:rPr kumimoji="1" lang="ja-JP" altLang="en-US" dirty="0"/>
              <a:t>インタラクティブな教材ではなく合否の判定ができない</a:t>
            </a:r>
            <a:endParaRPr kumimoji="1" lang="en-US" altLang="ja-JP" dirty="0"/>
          </a:p>
          <a:p>
            <a:endParaRPr kumimoji="1" lang="en-US" altLang="ja-JP" dirty="0"/>
          </a:p>
          <a:p>
            <a:r>
              <a:rPr kumimoji="1" lang="en-US" altLang="ja-JP" dirty="0"/>
              <a:t>1m10s</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24</a:t>
            </a:fld>
            <a:endParaRPr kumimoji="1" lang="ja-JP" altLang="en-US"/>
          </a:p>
        </p:txBody>
      </p:sp>
    </p:spTree>
    <p:extLst>
      <p:ext uri="{BB962C8B-B14F-4D97-AF65-F5344CB8AC3E}">
        <p14:creationId xmlns:p14="http://schemas.microsoft.com/office/powerpoint/2010/main" val="10635070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前項に上げたような問題点を以下のように改善していく</a:t>
            </a:r>
            <a:endParaRPr kumimoji="1" lang="en-US" altLang="ja-JP" dirty="0"/>
          </a:p>
          <a:p>
            <a:endParaRPr kumimoji="1" lang="en-US" altLang="ja-JP" dirty="0"/>
          </a:p>
          <a:p>
            <a:r>
              <a:rPr kumimoji="1" lang="en-US" altLang="ja-JP" dirty="0"/>
              <a:t>50s</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25</a:t>
            </a:fld>
            <a:endParaRPr kumimoji="1" lang="ja-JP" altLang="en-US"/>
          </a:p>
        </p:txBody>
      </p:sp>
    </p:spTree>
    <p:extLst>
      <p:ext uri="{BB962C8B-B14F-4D97-AF65-F5344CB8AC3E}">
        <p14:creationId xmlns:p14="http://schemas.microsoft.com/office/powerpoint/2010/main" val="6771549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予定している</a:t>
            </a:r>
            <a:endParaRPr kumimoji="1" lang="en-US" altLang="ja-JP" dirty="0"/>
          </a:p>
          <a:p>
            <a:r>
              <a:rPr kumimoji="1" lang="ja-JP" altLang="en-US" dirty="0"/>
              <a:t>考えている</a:t>
            </a:r>
            <a:endParaRPr kumimoji="1" lang="en-US" altLang="ja-JP" dirty="0"/>
          </a:p>
          <a:p>
            <a:r>
              <a:rPr kumimoji="1" lang="ja-JP" altLang="en-US" dirty="0"/>
              <a:t>手話の表現において重要な要素の一つである表情を手本が指示する</a:t>
            </a:r>
            <a:endParaRPr kumimoji="1" lang="en-US" altLang="ja-JP" dirty="0"/>
          </a:p>
          <a:p>
            <a:r>
              <a:rPr kumimoji="1" lang="ja-JP" altLang="en-US" dirty="0"/>
              <a:t>様々な人に試していただきユーザエクスペリエンスを高めるために必要と考えている</a:t>
            </a:r>
            <a:endParaRPr kumimoji="1" lang="en-US" altLang="ja-JP" dirty="0"/>
          </a:p>
          <a:p>
            <a:r>
              <a:rPr kumimoji="1" lang="ja-JP" altLang="en-US" dirty="0"/>
              <a:t>従来のイラストやビデオと比較して提案手法の学習効率を確認するために必要と考えている</a:t>
            </a:r>
            <a:endParaRPr kumimoji="1" lang="en-US" altLang="ja-JP" dirty="0"/>
          </a:p>
          <a:p>
            <a:r>
              <a:rPr kumimoji="1" lang="ja-JP" altLang="en-US" dirty="0"/>
              <a:t>以上のような改善点を取り入れさらに実用性を高めていこうと考えている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26</a:t>
            </a:fld>
            <a:endParaRPr kumimoji="1" lang="ja-JP" altLang="en-US"/>
          </a:p>
        </p:txBody>
      </p:sp>
    </p:spTree>
    <p:extLst>
      <p:ext uri="{BB962C8B-B14F-4D97-AF65-F5344CB8AC3E}">
        <p14:creationId xmlns:p14="http://schemas.microsoft.com/office/powerpoint/2010/main" val="415913976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dirty="0"/>
              <a:t>平成</a:t>
            </a:r>
            <a:r>
              <a:rPr kumimoji="1" lang="en-US" altLang="ja-JP" dirty="0"/>
              <a:t>25</a:t>
            </a:r>
            <a:r>
              <a:rPr kumimoji="1" lang="ja-JP" altLang="en-US" dirty="0"/>
              <a:t>年に内閣府の実施した調査によると</a:t>
            </a:r>
            <a:r>
              <a:rPr kumimoji="1" lang="ja-JP" altLang="en-US" sz="1200" dirty="0"/>
              <a:t>日本国内の聴覚障害者数は３４万３千人であるという報告があります。</a:t>
            </a:r>
            <a:endParaRPr kumimoji="1" lang="en-US" altLang="ja-JP" sz="1200" dirty="0"/>
          </a:p>
          <a:p>
            <a:endParaRPr kumimoji="1" lang="en-US" altLang="ja-JP" dirty="0"/>
          </a:p>
          <a:p>
            <a:r>
              <a:rPr kumimoji="1" lang="en-US" altLang="ja-JP" dirty="0"/>
              <a:t>1m</a:t>
            </a:r>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27</a:t>
            </a:fld>
            <a:endParaRPr kumimoji="1" lang="ja-JP" altLang="en-US"/>
          </a:p>
        </p:txBody>
      </p:sp>
    </p:spTree>
    <p:extLst>
      <p:ext uri="{BB962C8B-B14F-4D97-AF65-F5344CB8AC3E}">
        <p14:creationId xmlns:p14="http://schemas.microsoft.com/office/powerpoint/2010/main" val="24796493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手指を認識する技術であるハンドトラッキングについてお話します</a:t>
            </a:r>
            <a:endParaRPr kumimoji="1" lang="en-US" altLang="ja-JP" dirty="0"/>
          </a:p>
          <a:p>
            <a:r>
              <a:rPr kumimoji="1" lang="en-US" altLang="ja-JP" dirty="0"/>
              <a:t>HMD</a:t>
            </a:r>
            <a:r>
              <a:rPr kumimoji="1" lang="ja-JP" altLang="en-US" dirty="0"/>
              <a:t>は</a:t>
            </a:r>
            <a:r>
              <a:rPr kumimoji="1" lang="en-US" altLang="ja-JP" dirty="0"/>
              <a:t>Facebook</a:t>
            </a:r>
            <a:r>
              <a:rPr kumimoji="1" lang="ja-JP" altLang="en-US" dirty="0"/>
              <a:t>社から発売されている</a:t>
            </a:r>
            <a:r>
              <a:rPr kumimoji="1" lang="en-US" altLang="ja-JP" dirty="0"/>
              <a:t>oculus quest</a:t>
            </a:r>
            <a:r>
              <a:rPr kumimoji="1" lang="ja-JP" altLang="en-US" dirty="0"/>
              <a:t>を使用</a:t>
            </a:r>
            <a:endParaRPr kumimoji="1" lang="en-US" altLang="ja-JP" dirty="0"/>
          </a:p>
          <a:p>
            <a:r>
              <a:rPr kumimoji="1" lang="ja-JP" altLang="en-US" dirty="0"/>
              <a:t>ハンドトラッキングは</a:t>
            </a:r>
            <a:r>
              <a:rPr kumimoji="1" lang="en-US" altLang="ja-JP" sz="1200" dirty="0"/>
              <a:t>Oculus Quest</a:t>
            </a:r>
            <a:r>
              <a:rPr kumimoji="1" lang="ja-JP" altLang="en-US" sz="1200" dirty="0"/>
              <a:t>の機能として提供</a:t>
            </a:r>
            <a:endParaRPr kumimoji="1" lang="en-US" altLang="ja-JP" dirty="0"/>
          </a:p>
          <a:p>
            <a:r>
              <a:rPr kumimoji="1" lang="ja-JP" altLang="en-US" dirty="0"/>
              <a:t>開発者向けに公開された　利用する形</a:t>
            </a:r>
            <a:endParaRPr kumimoji="1" lang="en-US" altLang="ja-JP" dirty="0"/>
          </a:p>
          <a:p>
            <a:endParaRPr kumimoji="1" lang="en-US" altLang="ja-JP" dirty="0"/>
          </a:p>
          <a:p>
            <a:r>
              <a:rPr kumimoji="1" lang="en-US" altLang="ja-JP" dirty="0"/>
              <a:t>1m30s</a:t>
            </a:r>
          </a:p>
          <a:p>
            <a:r>
              <a:rPr kumimoji="1" lang="en-US" altLang="ja-JP" dirty="0"/>
              <a:t>6m30s</a:t>
            </a:r>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28</a:t>
            </a:fld>
            <a:endParaRPr kumimoji="1" lang="ja-JP" altLang="en-US"/>
          </a:p>
        </p:txBody>
      </p:sp>
    </p:spTree>
    <p:extLst>
      <p:ext uri="{BB962C8B-B14F-4D97-AF65-F5344CB8AC3E}">
        <p14:creationId xmlns:p14="http://schemas.microsoft.com/office/powerpoint/2010/main" val="350744740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タイトルに（</a:t>
            </a:r>
            <a:r>
              <a:rPr kumimoji="1" lang="en-US" altLang="ja-JP" dirty="0"/>
              <a:t>3</a:t>
            </a:r>
            <a:r>
              <a:rPr kumimoji="1" lang="ja-JP" altLang="en-US" dirty="0"/>
              <a:t>）とありますが、これまでに（</a:t>
            </a:r>
            <a:r>
              <a:rPr kumimoji="1" lang="en-US" altLang="ja-JP" dirty="0"/>
              <a:t>1</a:t>
            </a:r>
            <a:r>
              <a:rPr kumimoji="1" lang="ja-JP" altLang="en-US" dirty="0"/>
              <a:t>）（</a:t>
            </a:r>
            <a:r>
              <a:rPr kumimoji="1" lang="en-US" altLang="ja-JP" dirty="0"/>
              <a:t>2</a:t>
            </a:r>
            <a:r>
              <a:rPr kumimoji="1" lang="ja-JP" altLang="en-US" dirty="0"/>
              <a:t>）と発表を行ってきましたので、この内容について紹介します</a:t>
            </a:r>
            <a:endParaRPr kumimoji="1" lang="en-US" altLang="ja-JP" dirty="0"/>
          </a:p>
          <a:p>
            <a:r>
              <a:rPr kumimoji="1" lang="ja-JP" altLang="en-US" dirty="0"/>
              <a:t>（</a:t>
            </a:r>
            <a:r>
              <a:rPr kumimoji="1" lang="en-US" altLang="ja-JP" dirty="0"/>
              <a:t>1</a:t>
            </a:r>
            <a:r>
              <a:rPr kumimoji="1" lang="ja-JP" altLang="en-US" dirty="0"/>
              <a:t>）（</a:t>
            </a:r>
            <a:r>
              <a:rPr kumimoji="1" lang="en-US" altLang="ja-JP" dirty="0"/>
              <a:t>2</a:t>
            </a:r>
            <a:r>
              <a:rPr kumimoji="1" lang="ja-JP" altLang="en-US" dirty="0"/>
              <a:t>）を踏まえて、今回（</a:t>
            </a:r>
            <a:r>
              <a:rPr kumimoji="1" lang="en-US" altLang="ja-JP" dirty="0"/>
              <a:t>3</a:t>
            </a:r>
            <a:r>
              <a:rPr kumimoji="1" lang="ja-JP" altLang="en-US" dirty="0"/>
              <a:t>）としてテスト用のモードを実装しましたので紹介していこうと考えています。</a:t>
            </a:r>
            <a:endParaRPr kumimoji="1" lang="en-US" altLang="ja-JP" dirty="0"/>
          </a:p>
          <a:p>
            <a:endParaRPr kumimoji="1" lang="en-US" altLang="ja-JP" dirty="0"/>
          </a:p>
          <a:p>
            <a:r>
              <a:rPr kumimoji="1" lang="en-US" altLang="ja-JP" dirty="0"/>
              <a:t>1m30s</a:t>
            </a:r>
          </a:p>
          <a:p>
            <a:r>
              <a:rPr kumimoji="1" lang="en-US" altLang="ja-JP" dirty="0"/>
              <a:t>6m30s</a:t>
            </a:r>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29</a:t>
            </a:fld>
            <a:endParaRPr kumimoji="1" lang="ja-JP" altLang="en-US"/>
          </a:p>
        </p:txBody>
      </p:sp>
    </p:spTree>
    <p:extLst>
      <p:ext uri="{BB962C8B-B14F-4D97-AF65-F5344CB8AC3E}">
        <p14:creationId xmlns:p14="http://schemas.microsoft.com/office/powerpoint/2010/main" val="29772522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手話は身振り手振りを用いるが、言語の一種</a:t>
            </a:r>
            <a:endParaRPr kumimoji="1" lang="en-US" altLang="ja-JP" dirty="0"/>
          </a:p>
          <a:p>
            <a:r>
              <a:rPr kumimoji="1" lang="ja-JP" altLang="en-US" dirty="0"/>
              <a:t>英語学習や小学生の漢字の習得のように反復して学習することが大事で、そのような形態を想定している</a:t>
            </a:r>
            <a:endParaRPr kumimoji="1" lang="en-US" altLang="ja-JP" dirty="0"/>
          </a:p>
          <a:p>
            <a:r>
              <a:rPr kumimoji="1" lang="ja-JP" altLang="en-US" dirty="0"/>
              <a:t>具体的には手本の観察を行う</a:t>
            </a:r>
            <a:endParaRPr kumimoji="1" lang="en-US" altLang="ja-JP" dirty="0"/>
          </a:p>
          <a:p>
            <a:r>
              <a:rPr kumimoji="1" lang="ja-JP" altLang="en-US" dirty="0"/>
              <a:t>手本を学習者自身が模倣し、これを繰り返し反復練習する</a:t>
            </a:r>
            <a:endParaRPr kumimoji="1" lang="en-US" altLang="ja-JP" dirty="0"/>
          </a:p>
          <a:p>
            <a:r>
              <a:rPr kumimoji="1" lang="ja-JP" altLang="en-US" dirty="0"/>
              <a:t>この</a:t>
            </a:r>
            <a:r>
              <a:rPr kumimoji="1" lang="en-US" altLang="ja-JP" dirty="0"/>
              <a:t>3</a:t>
            </a:r>
            <a:r>
              <a:rPr kumimoji="1" lang="ja-JP" altLang="en-US" dirty="0"/>
              <a:t>フェーズを学習用のモードで行う</a:t>
            </a:r>
            <a:endParaRPr kumimoji="1" lang="en-US" altLang="ja-JP" dirty="0"/>
          </a:p>
          <a:p>
            <a:r>
              <a:rPr kumimoji="1" lang="ja-JP" altLang="en-US" dirty="0"/>
              <a:t>十分に学習した後、記憶を確認するためのテスト用のモードを行う</a:t>
            </a:r>
            <a:endParaRPr kumimoji="1" lang="en-US" altLang="ja-JP" dirty="0"/>
          </a:p>
          <a:p>
            <a:r>
              <a:rPr kumimoji="1" lang="ja-JP" altLang="en-US" dirty="0"/>
              <a:t>ゲーム感覚で反復練習を行い確実に身につけるような流れを想定している</a:t>
            </a:r>
            <a:endParaRPr kumimoji="1" lang="en-US" altLang="ja-JP" dirty="0"/>
          </a:p>
          <a:p>
            <a:endParaRPr kumimoji="1" lang="en-US" altLang="ja-JP" dirty="0"/>
          </a:p>
          <a:p>
            <a:r>
              <a:rPr kumimoji="1" lang="en-US" altLang="ja-JP" dirty="0"/>
              <a:t>B</a:t>
            </a:r>
            <a:r>
              <a:rPr kumimoji="1" lang="ja-JP" altLang="en-US" dirty="0"/>
              <a:t>　</a:t>
            </a:r>
            <a:r>
              <a:rPr kumimoji="1" lang="en-US" altLang="ja-JP" dirty="0"/>
              <a:t>5</a:t>
            </a:r>
            <a:r>
              <a:rPr kumimoji="1" lang="ja-JP" altLang="en-US" dirty="0" err="1"/>
              <a:t>ｍ</a:t>
            </a:r>
            <a:endParaRPr kumimoji="1" lang="en-US" altLang="ja-JP"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30</a:t>
            </a:fld>
            <a:endParaRPr kumimoji="1" lang="ja-JP" altLang="en-US"/>
          </a:p>
        </p:txBody>
      </p:sp>
    </p:spTree>
    <p:extLst>
      <p:ext uri="{BB962C8B-B14F-4D97-AF65-F5344CB8AC3E}">
        <p14:creationId xmlns:p14="http://schemas.microsoft.com/office/powerpoint/2010/main" val="24083228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左と右の映像は同期しておりそれぞれ現実空間と仮想空間を表しています</a:t>
            </a:r>
            <a:endParaRPr kumimoji="1" lang="en-US" altLang="ja-JP" dirty="0"/>
          </a:p>
          <a:p>
            <a:r>
              <a:rPr kumimoji="1" lang="ja-JP" altLang="en-US" dirty="0"/>
              <a:t>現実空間の手をトラッキングし、仮想空間に表現している</a:t>
            </a:r>
            <a:endParaRPr kumimoji="1" lang="en-US" altLang="ja-JP" dirty="0"/>
          </a:p>
          <a:p>
            <a:r>
              <a:rPr kumimoji="1" lang="ja-JP" altLang="en-US" dirty="0"/>
              <a:t>学習を開始すると正面に手本が表示されます　この手本をなぞるように学習を進めていきます</a:t>
            </a:r>
            <a:endParaRPr kumimoji="1" lang="en-US" altLang="ja-JP" dirty="0"/>
          </a:p>
          <a:p>
            <a:r>
              <a:rPr kumimoji="1" lang="ja-JP" altLang="en-US" dirty="0"/>
              <a:t>また手本は任意の方向から観察することができます</a:t>
            </a:r>
            <a:endParaRPr kumimoji="1" lang="en-US" altLang="ja-JP" dirty="0"/>
          </a:p>
          <a:p>
            <a:r>
              <a:rPr kumimoji="1" lang="ja-JP" altLang="en-US" dirty="0"/>
              <a:t>動作のある手話は手本が動くことで使用者を案内します</a:t>
            </a:r>
            <a:endParaRPr kumimoji="1" lang="en-US" altLang="ja-JP" dirty="0"/>
          </a:p>
          <a:p>
            <a:r>
              <a:rPr kumimoji="1" lang="ja-JP" altLang="en-US" dirty="0"/>
              <a:t>このようにして学習を進めていきます</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31</a:t>
            </a:fld>
            <a:endParaRPr kumimoji="1" lang="ja-JP" altLang="en-US"/>
          </a:p>
        </p:txBody>
      </p:sp>
    </p:spTree>
    <p:extLst>
      <p:ext uri="{BB962C8B-B14F-4D97-AF65-F5344CB8AC3E}">
        <p14:creationId xmlns:p14="http://schemas.microsoft.com/office/powerpoint/2010/main" val="412530944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テストモードを開始すると正面に問題が表示される</a:t>
            </a:r>
            <a:endParaRPr kumimoji="1" lang="en-US" altLang="ja-JP" dirty="0"/>
          </a:p>
          <a:p>
            <a:r>
              <a:rPr kumimoji="1" lang="ja-JP" altLang="en-US" dirty="0"/>
              <a:t>この問題に適する手話を学習者が実演する</a:t>
            </a:r>
            <a:endParaRPr kumimoji="1" lang="en-US" altLang="ja-JP" dirty="0"/>
          </a:p>
          <a:p>
            <a:r>
              <a:rPr kumimoji="1" lang="ja-JP" altLang="en-US" dirty="0"/>
              <a:t>ここで正解と照合を行い正しければ次の単語へと移行する</a:t>
            </a:r>
            <a:endParaRPr kumimoji="1" lang="en-US" altLang="ja-JP" dirty="0"/>
          </a:p>
          <a:p>
            <a:r>
              <a:rPr kumimoji="1" lang="ja-JP" altLang="en-US" dirty="0"/>
              <a:t>これを繰り返し、文章が完成した時点でテストを終了するという流れになる</a:t>
            </a:r>
            <a:endParaRPr kumimoji="1" lang="en-US" altLang="ja-JP"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32</a:t>
            </a:fld>
            <a:endParaRPr kumimoji="1" lang="ja-JP" altLang="en-US"/>
          </a:p>
        </p:txBody>
      </p:sp>
    </p:spTree>
    <p:extLst>
      <p:ext uri="{BB962C8B-B14F-4D97-AF65-F5344CB8AC3E}">
        <p14:creationId xmlns:p14="http://schemas.microsoft.com/office/powerpoint/2010/main" val="29585544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予定している</a:t>
            </a:r>
            <a:endParaRPr kumimoji="1" lang="en-US" altLang="ja-JP" dirty="0"/>
          </a:p>
          <a:p>
            <a:r>
              <a:rPr kumimoji="1" lang="ja-JP" altLang="en-US" dirty="0"/>
              <a:t>考えている</a:t>
            </a:r>
            <a:endParaRPr kumimoji="1" lang="en-US" altLang="ja-JP" dirty="0"/>
          </a:p>
          <a:p>
            <a:r>
              <a:rPr kumimoji="1" lang="ja-JP" altLang="en-US" dirty="0"/>
              <a:t>手話の表現において重要な要素の一つである表情を手本が指示する</a:t>
            </a:r>
            <a:endParaRPr kumimoji="1" lang="en-US" altLang="ja-JP" dirty="0"/>
          </a:p>
          <a:p>
            <a:r>
              <a:rPr kumimoji="1" lang="ja-JP" altLang="en-US" dirty="0"/>
              <a:t>様々な人に試していただきユーザエクスペリエンスを高めるために必要と考えている</a:t>
            </a:r>
            <a:endParaRPr kumimoji="1" lang="en-US" altLang="ja-JP" dirty="0"/>
          </a:p>
          <a:p>
            <a:r>
              <a:rPr kumimoji="1" lang="ja-JP" altLang="en-US" dirty="0"/>
              <a:t>従来のイラストやビデオと比較して提案手法の学習効率を確認するために必要と考えている</a:t>
            </a:r>
            <a:endParaRPr kumimoji="1" lang="en-US" altLang="ja-JP" dirty="0"/>
          </a:p>
          <a:p>
            <a:r>
              <a:rPr kumimoji="1" lang="ja-JP" altLang="en-US" dirty="0"/>
              <a:t>以上のような改善点を取り入れさらに実用性を高めていこうと考えている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33</a:t>
            </a:fld>
            <a:endParaRPr kumimoji="1" lang="ja-JP" altLang="en-US"/>
          </a:p>
        </p:txBody>
      </p:sp>
    </p:spTree>
    <p:extLst>
      <p:ext uri="{BB962C8B-B14F-4D97-AF65-F5344CB8AC3E}">
        <p14:creationId xmlns:p14="http://schemas.microsoft.com/office/powerpoint/2010/main" val="11721399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手話は身振り手振りを用いるが、言語の一種</a:t>
            </a:r>
            <a:endParaRPr kumimoji="1" lang="en-US" altLang="ja-JP" dirty="0"/>
          </a:p>
          <a:p>
            <a:r>
              <a:rPr kumimoji="1" lang="ja-JP" altLang="en-US" dirty="0"/>
              <a:t>英語学習や小学生の漢字の習得のように反復して学習することが大事で、そのような形態を想定している</a:t>
            </a:r>
            <a:endParaRPr kumimoji="1" lang="en-US" altLang="ja-JP" dirty="0"/>
          </a:p>
          <a:p>
            <a:r>
              <a:rPr kumimoji="1" lang="ja-JP" altLang="en-US" dirty="0"/>
              <a:t>具体的には手本の観察を行う</a:t>
            </a:r>
            <a:endParaRPr kumimoji="1" lang="en-US" altLang="ja-JP" dirty="0"/>
          </a:p>
          <a:p>
            <a:r>
              <a:rPr kumimoji="1" lang="ja-JP" altLang="en-US" dirty="0"/>
              <a:t>手本を学習者自身が模倣し、これを繰り返し反復練習する</a:t>
            </a:r>
            <a:endParaRPr kumimoji="1" lang="en-US" altLang="ja-JP" dirty="0"/>
          </a:p>
          <a:p>
            <a:r>
              <a:rPr kumimoji="1" lang="ja-JP" altLang="en-US" dirty="0"/>
              <a:t>この</a:t>
            </a:r>
            <a:r>
              <a:rPr kumimoji="1" lang="en-US" altLang="ja-JP" dirty="0"/>
              <a:t>3</a:t>
            </a:r>
            <a:r>
              <a:rPr kumimoji="1" lang="ja-JP" altLang="en-US" dirty="0"/>
              <a:t>フェーズを学習用のモードで行う</a:t>
            </a:r>
            <a:endParaRPr kumimoji="1" lang="en-US" altLang="ja-JP" dirty="0"/>
          </a:p>
          <a:p>
            <a:r>
              <a:rPr kumimoji="1" lang="ja-JP" altLang="en-US" dirty="0"/>
              <a:t>十分に学習した後、記憶を確認するためのテスト用のモードを行う</a:t>
            </a:r>
            <a:endParaRPr kumimoji="1" lang="en-US" altLang="ja-JP" dirty="0"/>
          </a:p>
          <a:p>
            <a:r>
              <a:rPr kumimoji="1" lang="ja-JP" altLang="en-US" dirty="0"/>
              <a:t>ゲーム感覚で反復練習を行い確実に身につけるような流れを想定している</a:t>
            </a:r>
            <a:endParaRPr kumimoji="1" lang="en-US" altLang="ja-JP" dirty="0"/>
          </a:p>
          <a:p>
            <a:endParaRPr kumimoji="1" lang="en-US" altLang="ja-JP" dirty="0"/>
          </a:p>
          <a:p>
            <a:r>
              <a:rPr kumimoji="1" lang="en-US" altLang="ja-JP" dirty="0"/>
              <a:t>B</a:t>
            </a:r>
            <a:r>
              <a:rPr kumimoji="1" lang="ja-JP" altLang="en-US" dirty="0"/>
              <a:t>　</a:t>
            </a:r>
            <a:r>
              <a:rPr kumimoji="1" lang="en-US" altLang="ja-JP" dirty="0"/>
              <a:t>5</a:t>
            </a:r>
            <a:r>
              <a:rPr kumimoji="1" lang="ja-JP" altLang="en-US" dirty="0" err="1"/>
              <a:t>ｍ</a:t>
            </a:r>
            <a:endParaRPr kumimoji="1" lang="en-US" altLang="ja-JP"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a:t>
            </a:fld>
            <a:endParaRPr kumimoji="1" lang="ja-JP" altLang="en-US"/>
          </a:p>
        </p:txBody>
      </p:sp>
    </p:spTree>
    <p:extLst>
      <p:ext uri="{BB962C8B-B14F-4D97-AF65-F5344CB8AC3E}">
        <p14:creationId xmlns:p14="http://schemas.microsoft.com/office/powerpoint/2010/main" val="240832288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予定している</a:t>
            </a:r>
            <a:endParaRPr kumimoji="1" lang="en-US" altLang="ja-JP" dirty="0"/>
          </a:p>
          <a:p>
            <a:r>
              <a:rPr kumimoji="1" lang="ja-JP" altLang="en-US" dirty="0"/>
              <a:t>考えている</a:t>
            </a:r>
            <a:endParaRPr kumimoji="1" lang="en-US" altLang="ja-JP" dirty="0"/>
          </a:p>
          <a:p>
            <a:r>
              <a:rPr kumimoji="1" lang="ja-JP" altLang="en-US" dirty="0"/>
              <a:t>手話の表現において重要な要素の一つである表情を手本が指示する</a:t>
            </a:r>
            <a:endParaRPr kumimoji="1" lang="en-US" altLang="ja-JP" dirty="0"/>
          </a:p>
          <a:p>
            <a:r>
              <a:rPr kumimoji="1" lang="ja-JP" altLang="en-US" dirty="0"/>
              <a:t>様々な人に試していただきユーザエクスペリエンスを高めるために必要と考えている</a:t>
            </a:r>
            <a:endParaRPr kumimoji="1" lang="en-US" altLang="ja-JP" dirty="0"/>
          </a:p>
          <a:p>
            <a:r>
              <a:rPr kumimoji="1" lang="ja-JP" altLang="en-US" dirty="0"/>
              <a:t>従来のイラストやビデオと比較して提案手法の学習効率を確認するために必要と考えている</a:t>
            </a:r>
            <a:endParaRPr kumimoji="1" lang="en-US" altLang="ja-JP" dirty="0"/>
          </a:p>
          <a:p>
            <a:r>
              <a:rPr kumimoji="1" lang="ja-JP" altLang="en-US" dirty="0"/>
              <a:t>以上のような改善点を取り入れさらに実用性を高めていこうと考えている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34</a:t>
            </a:fld>
            <a:endParaRPr kumimoji="1" lang="ja-JP" altLang="en-US"/>
          </a:p>
        </p:txBody>
      </p:sp>
    </p:spTree>
    <p:extLst>
      <p:ext uri="{BB962C8B-B14F-4D97-AF65-F5344CB8AC3E}">
        <p14:creationId xmlns:p14="http://schemas.microsoft.com/office/powerpoint/2010/main" val="135030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予定している</a:t>
            </a:r>
            <a:endParaRPr kumimoji="1" lang="en-US" altLang="ja-JP" dirty="0"/>
          </a:p>
          <a:p>
            <a:r>
              <a:rPr kumimoji="1" lang="ja-JP" altLang="en-US" dirty="0"/>
              <a:t>考えている</a:t>
            </a:r>
            <a:endParaRPr kumimoji="1" lang="en-US" altLang="ja-JP" dirty="0"/>
          </a:p>
          <a:p>
            <a:r>
              <a:rPr kumimoji="1" lang="ja-JP" altLang="en-US" dirty="0"/>
              <a:t>手話の表現において重要な要素の一つである表情を手本が指示する</a:t>
            </a:r>
            <a:endParaRPr kumimoji="1" lang="en-US" altLang="ja-JP" dirty="0"/>
          </a:p>
          <a:p>
            <a:r>
              <a:rPr kumimoji="1" lang="ja-JP" altLang="en-US" dirty="0"/>
              <a:t>様々な人に試していただきユーザエクスペリエンスを高めるために必要と考えている</a:t>
            </a:r>
            <a:endParaRPr kumimoji="1" lang="en-US" altLang="ja-JP" dirty="0"/>
          </a:p>
          <a:p>
            <a:r>
              <a:rPr kumimoji="1" lang="ja-JP" altLang="en-US" dirty="0"/>
              <a:t>従来のイラストやビデオと比較して提案手法の学習効率を確認するために必要と考えている</a:t>
            </a:r>
            <a:endParaRPr kumimoji="1" lang="en-US" altLang="ja-JP" dirty="0"/>
          </a:p>
          <a:p>
            <a:r>
              <a:rPr kumimoji="1" lang="ja-JP" altLang="en-US" dirty="0"/>
              <a:t>以上のような改善点を取り入れさらに実用性を高めていこうと考えている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35</a:t>
            </a:fld>
            <a:endParaRPr kumimoji="1" lang="ja-JP" altLang="en-US"/>
          </a:p>
        </p:txBody>
      </p:sp>
    </p:spTree>
    <p:extLst>
      <p:ext uri="{BB962C8B-B14F-4D97-AF65-F5344CB8AC3E}">
        <p14:creationId xmlns:p14="http://schemas.microsoft.com/office/powerpoint/2010/main" val="93521415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36</a:t>
            </a:fld>
            <a:endParaRPr kumimoji="1" lang="ja-JP" altLang="en-US"/>
          </a:p>
        </p:txBody>
      </p:sp>
    </p:spTree>
    <p:extLst>
      <p:ext uri="{BB962C8B-B14F-4D97-AF65-F5344CB8AC3E}">
        <p14:creationId xmlns:p14="http://schemas.microsoft.com/office/powerpoint/2010/main" val="425923024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Realsense</a:t>
            </a:r>
            <a:r>
              <a:rPr kumimoji="1" lang="en-US" altLang="ja-JP" dirty="0"/>
              <a:t> </a:t>
            </a:r>
            <a:r>
              <a:rPr kumimoji="1" lang="ja-JP" altLang="en-US" dirty="0"/>
              <a:t>パターン照射型　照射したパターンの歪み方で形状距離を把握する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37</a:t>
            </a:fld>
            <a:endParaRPr kumimoji="1" lang="ja-JP" altLang="en-US"/>
          </a:p>
        </p:txBody>
      </p:sp>
    </p:spTree>
    <p:extLst>
      <p:ext uri="{BB962C8B-B14F-4D97-AF65-F5344CB8AC3E}">
        <p14:creationId xmlns:p14="http://schemas.microsoft.com/office/powerpoint/2010/main" val="3893935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一つ、というのは</a:t>
            </a:r>
            <a:r>
              <a:rPr kumimoji="1" lang="en-US" altLang="ja-JP" dirty="0"/>
              <a:t>…</a:t>
            </a:r>
            <a:r>
              <a:rPr kumimoji="1" lang="ja-JP" altLang="en-US" dirty="0"/>
              <a:t>他にも日本語を扱う手話が存在するため</a:t>
            </a:r>
            <a:endParaRPr kumimoji="1" lang="en-US" altLang="ja-JP" dirty="0"/>
          </a:p>
          <a:p>
            <a:r>
              <a:rPr kumimoji="1" lang="ja-JP" altLang="en-US" dirty="0"/>
              <a:t>例えば</a:t>
            </a:r>
            <a:endParaRPr kumimoji="1" lang="en-US" altLang="ja-JP" dirty="0"/>
          </a:p>
          <a:p>
            <a:r>
              <a:rPr kumimoji="1" lang="ja-JP" altLang="en-US" dirty="0"/>
              <a:t>「あなたは手話が上手ですね」という文章を</a:t>
            </a:r>
            <a:endParaRPr kumimoji="1" lang="en-US" altLang="ja-JP" dirty="0"/>
          </a:p>
          <a:p>
            <a:r>
              <a:rPr kumimoji="1" lang="ja-JP" altLang="en-US" dirty="0"/>
              <a:t>テニヲハ（助詞）を含めて表現する日本語対応手話が存在する</a:t>
            </a:r>
            <a:endParaRPr kumimoji="1" lang="en-US" altLang="ja-JP" dirty="0"/>
          </a:p>
          <a:p>
            <a:r>
              <a:rPr kumimoji="1" lang="ja-JP" altLang="en-US" dirty="0"/>
              <a:t>それらと比較すると日本手話は</a:t>
            </a:r>
            <a:endParaRPr kumimoji="1" lang="en-US" altLang="ja-JP" dirty="0"/>
          </a:p>
          <a:p>
            <a:endParaRPr kumimoji="1" lang="en-US" altLang="ja-JP" dirty="0"/>
          </a:p>
          <a:p>
            <a:r>
              <a:rPr kumimoji="1" lang="en-US" altLang="ja-JP" dirty="0"/>
              <a:t>1m15s</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40</a:t>
            </a:fld>
            <a:endParaRPr kumimoji="1" lang="ja-JP" altLang="en-US"/>
          </a:p>
        </p:txBody>
      </p:sp>
    </p:spTree>
    <p:extLst>
      <p:ext uri="{BB962C8B-B14F-4D97-AF65-F5344CB8AC3E}">
        <p14:creationId xmlns:p14="http://schemas.microsoft.com/office/powerpoint/2010/main" val="320827668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手話と学習支援をテーマ</a:t>
            </a:r>
            <a:endParaRPr kumimoji="1" lang="en-US" altLang="ja-JP" dirty="0"/>
          </a:p>
          <a:p>
            <a:endParaRPr kumimoji="1" lang="en-US" altLang="ja-JP" dirty="0"/>
          </a:p>
          <a:p>
            <a:r>
              <a:rPr kumimoji="1" lang="ja-JP" altLang="en-US" dirty="0"/>
              <a:t>体全体を使って表現する手話を学習の対象として扱う</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41</a:t>
            </a:fld>
            <a:endParaRPr kumimoji="1" lang="ja-JP" altLang="en-US"/>
          </a:p>
        </p:txBody>
      </p:sp>
    </p:spTree>
    <p:extLst>
      <p:ext uri="{BB962C8B-B14F-4D97-AF65-F5344CB8AC3E}">
        <p14:creationId xmlns:p14="http://schemas.microsoft.com/office/powerpoint/2010/main" val="9406949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en-US" altLang="ja-JP" dirty="0"/>
          </a:p>
          <a:p>
            <a:r>
              <a:rPr kumimoji="1" lang="ja-JP" altLang="en-US" dirty="0"/>
              <a:t>手の位置だけでなく回転、指の曲げ伸ばしを認識するためより詳細な手話の認識が可能</a:t>
            </a:r>
            <a:endParaRPr kumimoji="1" lang="en-US" altLang="ja-JP" dirty="0"/>
          </a:p>
          <a:p>
            <a:r>
              <a:rPr kumimoji="1" lang="ja-JP" altLang="en-US" dirty="0"/>
              <a:t>システムの詳細については後述</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42</a:t>
            </a:fld>
            <a:endParaRPr kumimoji="1" lang="ja-JP" altLang="en-US"/>
          </a:p>
        </p:txBody>
      </p:sp>
    </p:spTree>
    <p:extLst>
      <p:ext uri="{BB962C8B-B14F-4D97-AF65-F5344CB8AC3E}">
        <p14:creationId xmlns:p14="http://schemas.microsoft.com/office/powerpoint/2010/main" val="259107657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学習モードを開始すると正面に手本が表示される</a:t>
            </a:r>
            <a:endParaRPr kumimoji="1" lang="en-US" altLang="ja-JP" dirty="0"/>
          </a:p>
          <a:p>
            <a:r>
              <a:rPr kumimoji="1" lang="ja-JP" altLang="en-US" dirty="0"/>
              <a:t>この手本に重ね合わせるように学習者は自身の手指を動かす</a:t>
            </a:r>
            <a:endParaRPr kumimoji="1" lang="en-US" altLang="ja-JP" dirty="0"/>
          </a:p>
          <a:p>
            <a:r>
              <a:rPr kumimoji="1" lang="ja-JP" altLang="en-US" dirty="0"/>
              <a:t>ここで手本と照合を行い正解であれば次の単語へと移行する</a:t>
            </a:r>
            <a:endParaRPr kumimoji="1" lang="en-US" altLang="ja-JP" dirty="0"/>
          </a:p>
          <a:p>
            <a:r>
              <a:rPr kumimoji="1" lang="ja-JP" altLang="en-US" dirty="0"/>
              <a:t>これを繰り返し、文章が完成した時点で学習を終了するという流れになる</a:t>
            </a:r>
            <a:endParaRPr kumimoji="1" lang="en-US" altLang="ja-JP"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43</a:t>
            </a:fld>
            <a:endParaRPr kumimoji="1" lang="ja-JP" altLang="en-US"/>
          </a:p>
        </p:txBody>
      </p:sp>
    </p:spTree>
    <p:extLst>
      <p:ext uri="{BB962C8B-B14F-4D97-AF65-F5344CB8AC3E}">
        <p14:creationId xmlns:p14="http://schemas.microsoft.com/office/powerpoint/2010/main" val="147817015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Oculus Quest</a:t>
            </a:r>
            <a:r>
              <a:rPr kumimoji="1" lang="ja-JP" altLang="en-US" dirty="0"/>
              <a:t>側が取得した手のデータと手本が合致しているかを識別する手法</a:t>
            </a:r>
            <a:endParaRPr kumimoji="1" lang="en-US" altLang="ja-JP" dirty="0"/>
          </a:p>
          <a:p>
            <a:r>
              <a:rPr kumimoji="1" lang="ja-JP" altLang="en-US" dirty="0"/>
              <a:t>手の位置、向き、指の曲げ伸ばしの情報を</a:t>
            </a:r>
            <a:r>
              <a:rPr kumimoji="1" lang="en-US" altLang="ja-JP" dirty="0"/>
              <a:t>9</a:t>
            </a:r>
            <a:r>
              <a:rPr kumimoji="1" lang="ja-JP" altLang="en-US" dirty="0" err="1"/>
              <a:t>つの</a:t>
            </a:r>
            <a:r>
              <a:rPr kumimoji="1" lang="ja-JP" altLang="en-US" dirty="0"/>
              <a:t>整数で表現</a:t>
            </a:r>
            <a:endParaRPr kumimoji="1" lang="en-US" altLang="ja-JP" dirty="0"/>
          </a:p>
          <a:p>
            <a:r>
              <a:rPr kumimoji="1" lang="ja-JP" altLang="en-US" dirty="0"/>
              <a:t>初めの五つは各指の曲げ伸ばしを表す</a:t>
            </a:r>
            <a:endParaRPr kumimoji="1" lang="en-US" altLang="ja-JP" dirty="0"/>
          </a:p>
          <a:p>
            <a:r>
              <a:rPr kumimoji="1" lang="ja-JP" altLang="en-US" dirty="0"/>
              <a:t>親指、薬指、小指が曲がって、人差し指と中指が伸びているので</a:t>
            </a:r>
            <a:r>
              <a:rPr kumimoji="1" lang="en-US" altLang="ja-JP" dirty="0"/>
              <a:t>0,1,1,0,0</a:t>
            </a:r>
          </a:p>
          <a:p>
            <a:r>
              <a:rPr kumimoji="1" lang="ja-JP" altLang="en-US" dirty="0"/>
              <a:t>手の向きを表す　正面を</a:t>
            </a:r>
            <a:r>
              <a:rPr kumimoji="1" lang="en-US" altLang="ja-JP" dirty="0"/>
              <a:t>0</a:t>
            </a:r>
            <a:r>
              <a:rPr kumimoji="1" lang="ja-JP" altLang="en-US" dirty="0"/>
              <a:t>として内向き、背面、外向きというように表す</a:t>
            </a:r>
            <a:endParaRPr kumimoji="1" lang="en-US" altLang="ja-JP" dirty="0"/>
          </a:p>
          <a:p>
            <a:r>
              <a:rPr kumimoji="1" lang="ja-JP" altLang="en-US" dirty="0"/>
              <a:t>手の位置を表す　傾斜がなければ</a:t>
            </a:r>
            <a:r>
              <a:rPr kumimoji="1" lang="en-US" altLang="ja-JP" dirty="0"/>
              <a:t>1</a:t>
            </a:r>
            <a:r>
              <a:rPr kumimoji="1" lang="ja-JP" altLang="en-US" dirty="0"/>
              <a:t>、左傾斜なら</a:t>
            </a:r>
            <a:r>
              <a:rPr kumimoji="1" lang="en-US" altLang="ja-JP" dirty="0"/>
              <a:t>0</a:t>
            </a:r>
            <a:r>
              <a:rPr kumimoji="1" lang="ja-JP" altLang="en-US" dirty="0" err="1"/>
              <a:t>、</a:t>
            </a:r>
            <a:r>
              <a:rPr kumimoji="1" lang="ja-JP" altLang="en-US" dirty="0"/>
              <a:t>右傾斜なら</a:t>
            </a:r>
            <a:r>
              <a:rPr kumimoji="1" lang="en-US" altLang="ja-JP" dirty="0"/>
              <a:t>2</a:t>
            </a:r>
            <a:r>
              <a:rPr kumimoji="1" lang="ja-JP" altLang="en-US" dirty="0" err="1"/>
              <a:t>のように</a:t>
            </a:r>
            <a:r>
              <a:rPr kumimoji="1" lang="ja-JP" altLang="en-US" dirty="0"/>
              <a:t>表す</a:t>
            </a:r>
            <a:endParaRPr kumimoji="1" lang="en-US" altLang="ja-JP" dirty="0"/>
          </a:p>
          <a:p>
            <a:r>
              <a:rPr kumimoji="1" lang="ja-JP" altLang="en-US" dirty="0"/>
              <a:t>完全に合致していれば合格というように処理</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44</a:t>
            </a:fld>
            <a:endParaRPr kumimoji="1" lang="ja-JP" altLang="en-US"/>
          </a:p>
        </p:txBody>
      </p:sp>
    </p:spTree>
    <p:extLst>
      <p:ext uri="{BB962C8B-B14F-4D97-AF65-F5344CB8AC3E}">
        <p14:creationId xmlns:p14="http://schemas.microsoft.com/office/powerpoint/2010/main" val="176233840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45</a:t>
            </a:fld>
            <a:endParaRPr kumimoji="1" lang="ja-JP" altLang="en-US"/>
          </a:p>
        </p:txBody>
      </p:sp>
    </p:spTree>
    <p:extLst>
      <p:ext uri="{BB962C8B-B14F-4D97-AF65-F5344CB8AC3E}">
        <p14:creationId xmlns:p14="http://schemas.microsoft.com/office/powerpoint/2010/main" val="28608216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学習モードを開始すると正面に手本が表示される</a:t>
            </a:r>
            <a:endParaRPr kumimoji="1" lang="en-US" altLang="ja-JP" dirty="0"/>
          </a:p>
          <a:p>
            <a:r>
              <a:rPr kumimoji="1" lang="ja-JP" altLang="en-US" dirty="0"/>
              <a:t>この手本に重ね合わせるように学習者は自身の手指を動かす</a:t>
            </a:r>
            <a:endParaRPr kumimoji="1" lang="en-US" altLang="ja-JP" dirty="0"/>
          </a:p>
          <a:p>
            <a:r>
              <a:rPr kumimoji="1" lang="ja-JP" altLang="en-US" dirty="0"/>
              <a:t>ここで手本と照合を行い正解であれば次の単語へと移行する</a:t>
            </a:r>
            <a:endParaRPr kumimoji="1" lang="en-US" altLang="ja-JP" dirty="0"/>
          </a:p>
          <a:p>
            <a:r>
              <a:rPr kumimoji="1" lang="ja-JP" altLang="en-US" dirty="0"/>
              <a:t>これを繰り返し、文章が完成した時点で学習を終了するという流れになる</a:t>
            </a:r>
            <a:endParaRPr kumimoji="1" lang="en-US" altLang="ja-JP"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a:t>
            </a:fld>
            <a:endParaRPr kumimoji="1" lang="ja-JP" altLang="en-US"/>
          </a:p>
        </p:txBody>
      </p:sp>
    </p:spTree>
    <p:extLst>
      <p:ext uri="{BB962C8B-B14F-4D97-AF65-F5344CB8AC3E}">
        <p14:creationId xmlns:p14="http://schemas.microsoft.com/office/powerpoint/2010/main" val="147817015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46</a:t>
            </a:fld>
            <a:endParaRPr kumimoji="1" lang="ja-JP" altLang="en-US"/>
          </a:p>
        </p:txBody>
      </p:sp>
    </p:spTree>
    <p:extLst>
      <p:ext uri="{BB962C8B-B14F-4D97-AF65-F5344CB8AC3E}">
        <p14:creationId xmlns:p14="http://schemas.microsoft.com/office/powerpoint/2010/main" val="41506870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47</a:t>
            </a:fld>
            <a:endParaRPr kumimoji="1" lang="ja-JP" altLang="en-US"/>
          </a:p>
        </p:txBody>
      </p:sp>
    </p:spTree>
    <p:extLst>
      <p:ext uri="{BB962C8B-B14F-4D97-AF65-F5344CB8AC3E}">
        <p14:creationId xmlns:p14="http://schemas.microsoft.com/office/powerpoint/2010/main" val="26828464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48</a:t>
            </a:fld>
            <a:endParaRPr kumimoji="1" lang="ja-JP" altLang="en-US"/>
          </a:p>
        </p:txBody>
      </p:sp>
    </p:spTree>
    <p:extLst>
      <p:ext uri="{BB962C8B-B14F-4D97-AF65-F5344CB8AC3E}">
        <p14:creationId xmlns:p14="http://schemas.microsoft.com/office/powerpoint/2010/main" val="27410895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Oculus Quest</a:t>
            </a:r>
            <a:r>
              <a:rPr kumimoji="1" lang="ja-JP" altLang="en-US" dirty="0"/>
              <a:t>側が取得した手のデータと手本が合致しているかを識別する手法</a:t>
            </a:r>
            <a:endParaRPr kumimoji="1" lang="en-US" altLang="ja-JP" dirty="0"/>
          </a:p>
          <a:p>
            <a:r>
              <a:rPr kumimoji="1" lang="ja-JP" altLang="en-US" dirty="0"/>
              <a:t>手の位置、向き、指の曲げ伸ばしの情報を</a:t>
            </a:r>
            <a:r>
              <a:rPr kumimoji="1" lang="en-US" altLang="ja-JP" dirty="0"/>
              <a:t>9</a:t>
            </a:r>
            <a:r>
              <a:rPr kumimoji="1" lang="ja-JP" altLang="en-US" dirty="0" err="1"/>
              <a:t>つの</a:t>
            </a:r>
            <a:r>
              <a:rPr kumimoji="1" lang="ja-JP" altLang="en-US" dirty="0"/>
              <a:t>整数で表現</a:t>
            </a:r>
            <a:endParaRPr kumimoji="1" lang="en-US" altLang="ja-JP" dirty="0"/>
          </a:p>
          <a:p>
            <a:r>
              <a:rPr kumimoji="1" lang="ja-JP" altLang="en-US" dirty="0"/>
              <a:t>初めの五つは各指の曲げ伸ばしを表す</a:t>
            </a:r>
            <a:endParaRPr kumimoji="1" lang="en-US" altLang="ja-JP" dirty="0"/>
          </a:p>
          <a:p>
            <a:r>
              <a:rPr kumimoji="1" lang="ja-JP" altLang="en-US" dirty="0"/>
              <a:t>親指、薬指、小指が曲がって、人差し指と中指が伸びているので</a:t>
            </a:r>
            <a:r>
              <a:rPr kumimoji="1" lang="en-US" altLang="ja-JP" dirty="0"/>
              <a:t>0,1,1,0,0</a:t>
            </a:r>
          </a:p>
          <a:p>
            <a:r>
              <a:rPr kumimoji="1" lang="ja-JP" altLang="en-US" dirty="0"/>
              <a:t>手の向きを表す　正面を</a:t>
            </a:r>
            <a:r>
              <a:rPr kumimoji="1" lang="en-US" altLang="ja-JP" dirty="0"/>
              <a:t>0</a:t>
            </a:r>
            <a:r>
              <a:rPr kumimoji="1" lang="ja-JP" altLang="en-US" dirty="0"/>
              <a:t>として内向き、背面、外向きというように表す</a:t>
            </a:r>
            <a:endParaRPr kumimoji="1" lang="en-US" altLang="ja-JP" dirty="0"/>
          </a:p>
          <a:p>
            <a:r>
              <a:rPr kumimoji="1" lang="ja-JP" altLang="en-US" dirty="0"/>
              <a:t>手の位置を表す　傾斜がなければ</a:t>
            </a:r>
            <a:r>
              <a:rPr kumimoji="1" lang="en-US" altLang="ja-JP" dirty="0"/>
              <a:t>1</a:t>
            </a:r>
            <a:r>
              <a:rPr kumimoji="1" lang="ja-JP" altLang="en-US" dirty="0"/>
              <a:t>、左傾斜なら</a:t>
            </a:r>
            <a:r>
              <a:rPr kumimoji="1" lang="en-US" altLang="ja-JP" dirty="0"/>
              <a:t>0</a:t>
            </a:r>
            <a:r>
              <a:rPr kumimoji="1" lang="ja-JP" altLang="en-US" dirty="0" err="1"/>
              <a:t>、</a:t>
            </a:r>
            <a:r>
              <a:rPr kumimoji="1" lang="ja-JP" altLang="en-US" dirty="0"/>
              <a:t>右傾斜なら</a:t>
            </a:r>
            <a:r>
              <a:rPr kumimoji="1" lang="en-US" altLang="ja-JP" dirty="0"/>
              <a:t>2</a:t>
            </a:r>
            <a:r>
              <a:rPr kumimoji="1" lang="ja-JP" altLang="en-US" dirty="0" err="1"/>
              <a:t>のように</a:t>
            </a:r>
            <a:r>
              <a:rPr kumimoji="1" lang="ja-JP" altLang="en-US" dirty="0"/>
              <a:t>表す</a:t>
            </a:r>
            <a:endParaRPr kumimoji="1" lang="en-US" altLang="ja-JP" dirty="0"/>
          </a:p>
          <a:p>
            <a:r>
              <a:rPr kumimoji="1" lang="ja-JP" altLang="en-US" dirty="0"/>
              <a:t>完全に合致していれば合格というように処理</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5</a:t>
            </a:fld>
            <a:endParaRPr kumimoji="1" lang="ja-JP" altLang="en-US"/>
          </a:p>
        </p:txBody>
      </p:sp>
    </p:spTree>
    <p:extLst>
      <p:ext uri="{BB962C8B-B14F-4D97-AF65-F5344CB8AC3E}">
        <p14:creationId xmlns:p14="http://schemas.microsoft.com/office/powerpoint/2010/main" val="1539816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Realsense</a:t>
            </a:r>
            <a:r>
              <a:rPr kumimoji="1" lang="en-US" altLang="ja-JP" dirty="0"/>
              <a:t> </a:t>
            </a:r>
            <a:r>
              <a:rPr kumimoji="1" lang="ja-JP" altLang="en-US" dirty="0"/>
              <a:t>パターン照射型　照射したパターンの歪み方で形状距離を把握する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6</a:t>
            </a:fld>
            <a:endParaRPr kumimoji="1" lang="ja-JP" altLang="en-US"/>
          </a:p>
        </p:txBody>
      </p:sp>
    </p:spTree>
    <p:extLst>
      <p:ext uri="{BB962C8B-B14F-4D97-AF65-F5344CB8AC3E}">
        <p14:creationId xmlns:p14="http://schemas.microsoft.com/office/powerpoint/2010/main" val="32389417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Realsense</a:t>
            </a:r>
            <a:r>
              <a:rPr kumimoji="1" lang="en-US" altLang="ja-JP" dirty="0"/>
              <a:t> </a:t>
            </a:r>
            <a:r>
              <a:rPr kumimoji="1" lang="ja-JP" altLang="en-US" dirty="0"/>
              <a:t>パターン照射型　照射したパターンの歪み方で形状距離を把握する</a:t>
            </a:r>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7</a:t>
            </a:fld>
            <a:endParaRPr kumimoji="1" lang="ja-JP" altLang="en-US"/>
          </a:p>
        </p:txBody>
      </p:sp>
    </p:spTree>
    <p:extLst>
      <p:ext uri="{BB962C8B-B14F-4D97-AF65-F5344CB8AC3E}">
        <p14:creationId xmlns:p14="http://schemas.microsoft.com/office/powerpoint/2010/main" val="10278534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8</a:t>
            </a:fld>
            <a:endParaRPr kumimoji="1" lang="ja-JP" altLang="en-US"/>
          </a:p>
        </p:txBody>
      </p:sp>
    </p:spTree>
    <p:extLst>
      <p:ext uri="{BB962C8B-B14F-4D97-AF65-F5344CB8AC3E}">
        <p14:creationId xmlns:p14="http://schemas.microsoft.com/office/powerpoint/2010/main" val="5379548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53690FA6-7D7B-415C-B557-2876107E191E}" type="slidenum">
              <a:rPr kumimoji="1" lang="ja-JP" altLang="en-US" smtClean="0"/>
              <a:t>9</a:t>
            </a:fld>
            <a:endParaRPr kumimoji="1" lang="ja-JP" altLang="en-US"/>
          </a:p>
        </p:txBody>
      </p:sp>
    </p:spTree>
    <p:extLst>
      <p:ext uri="{BB962C8B-B14F-4D97-AF65-F5344CB8AC3E}">
        <p14:creationId xmlns:p14="http://schemas.microsoft.com/office/powerpoint/2010/main" val="3640610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041400"/>
            <a:ext cx="9144000" cy="2387600"/>
          </a:xfrm>
        </p:spPr>
        <p:txBody>
          <a:bodyPr anchor="b"/>
          <a:lstStyle>
            <a:lvl1pPr algn="ctr">
              <a:defRPr sz="5400"/>
            </a:lvl1pPr>
          </a:lstStyle>
          <a:p>
            <a:r>
              <a:rPr lang="ja-JP" altLang="en-US"/>
              <a:t>マスター タイトルの書式設定</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3200"/>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72906375-DA0A-4459-89EF-013E7CEA96B8}" type="datetime1">
              <a:rPr kumimoji="1" lang="ja-JP" altLang="en-US" smtClean="0"/>
              <a:t>2021/4/27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dirty="0"/>
          </a:p>
        </p:txBody>
      </p:sp>
    </p:spTree>
    <p:extLst>
      <p:ext uri="{BB962C8B-B14F-4D97-AF65-F5344CB8AC3E}">
        <p14:creationId xmlns:p14="http://schemas.microsoft.com/office/powerpoint/2010/main" val="1422008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0658410F-51A9-4D3D-B685-FAF562551DE2}" type="datetime1">
              <a:rPr kumimoji="1" lang="ja-JP" altLang="en-US" smtClean="0"/>
              <a:t>2021/4/27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2589133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274638"/>
            <a:ext cx="2628900" cy="5897562"/>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0" y="274638"/>
            <a:ext cx="7734300" cy="5897562"/>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5953BD40-A824-4E6B-9CD6-7188635E1382}" type="datetime1">
              <a:rPr kumimoji="1" lang="ja-JP" altLang="en-US" smtClean="0"/>
              <a:t>2021/4/27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1243557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3C291C6B-2C6F-4AC8-A511-B1E8C93E55B2}" type="datetime1">
              <a:rPr kumimoji="1" lang="ja-JP" altLang="en-US" smtClean="0"/>
              <a:t>2021/4/27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15156088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4406900"/>
            <a:ext cx="10515600" cy="1362075"/>
          </a:xfrm>
        </p:spPr>
        <p:txBody>
          <a:bodyPr anchor="t"/>
          <a:lstStyle>
            <a:lvl1pPr>
              <a:defRPr sz="4000" b="1"/>
            </a:lvl1pPr>
          </a:lstStyle>
          <a:p>
            <a:r>
              <a:rPr lang="ja-JP" altLang="en-US"/>
              <a:t>マスター タイトルの書式設定</a:t>
            </a:r>
            <a:endParaRPr lang="en-US"/>
          </a:p>
        </p:txBody>
      </p:sp>
      <p:sp>
        <p:nvSpPr>
          <p:cNvPr id="3" name="Text Placeholder 2"/>
          <p:cNvSpPr>
            <a:spLocks noGrp="1"/>
          </p:cNvSpPr>
          <p:nvPr>
            <p:ph type="body" idx="1"/>
          </p:nvPr>
        </p:nvSpPr>
        <p:spPr>
          <a:xfrm>
            <a:off x="831850" y="2906713"/>
            <a:ext cx="105156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8FA36D87-BF28-42DA-86E6-18FFFB2B3BEF}" type="datetime1">
              <a:rPr kumimoji="1" lang="ja-JP" altLang="en-US" smtClean="0"/>
              <a:t>2021/4/27</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8285776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838200" y="1820863"/>
            <a:ext cx="5181600" cy="43513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6172200" y="1820863"/>
            <a:ext cx="5181600" cy="435133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FCF5257D-A4CF-44F8-80F2-0941D8038280}" type="datetime1">
              <a:rPr kumimoji="1" lang="ja-JP" altLang="en-US" smtClean="0"/>
              <a:t>2021/4/27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7599171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1850" y="274638"/>
            <a:ext cx="10515600" cy="1143000"/>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831850" y="1535113"/>
            <a:ext cx="515620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1850" y="2174875"/>
            <a:ext cx="5156200" cy="39973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6189663" y="1535113"/>
            <a:ext cx="515778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89663" y="2174875"/>
            <a:ext cx="5157787" cy="399732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9AFF167B-26CF-4E5A-B1AD-A0C1A1B60420}" type="datetime1">
              <a:rPr kumimoji="1" lang="ja-JP" altLang="en-US" smtClean="0"/>
              <a:t>2021/4/27</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688143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2B4749DE-5666-403F-88B5-9FEA439D3F23}" type="datetime1">
              <a:rPr kumimoji="1" lang="ja-JP" altLang="en-US" smtClean="0"/>
              <a:t>2021/4/27</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0325837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9A92E8C-33E5-45DF-BF14-B4901C8EFB1B}" type="datetime1">
              <a:rPr kumimoji="1" lang="ja-JP" altLang="en-US" smtClean="0"/>
              <a:t>2021/4/27</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1367938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1850" y="685800"/>
            <a:ext cx="4013200" cy="1160463"/>
          </a:xfrm>
        </p:spPr>
        <p:txBody>
          <a:bodyPr anchor="b"/>
          <a:lstStyle>
            <a:lvl1pPr>
              <a:defRPr sz="2000" b="1"/>
            </a:lvl1pPr>
          </a:lstStyle>
          <a:p>
            <a:r>
              <a:rPr lang="ja-JP" altLang="en-US"/>
              <a:t>マスター タイトルの書式設定</a:t>
            </a:r>
            <a:endParaRPr lang="en-US"/>
          </a:p>
        </p:txBody>
      </p:sp>
      <p:sp>
        <p:nvSpPr>
          <p:cNvPr id="3" name="Content Placeholder 2"/>
          <p:cNvSpPr>
            <a:spLocks noGrp="1"/>
          </p:cNvSpPr>
          <p:nvPr>
            <p:ph idx="1"/>
          </p:nvPr>
        </p:nvSpPr>
        <p:spPr>
          <a:xfrm>
            <a:off x="5046663" y="685800"/>
            <a:ext cx="6300787" cy="54864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831850" y="1846263"/>
            <a:ext cx="4013200" cy="432593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B6EF059-F008-44A7-8D91-2CA344D7E60D}" type="datetime1">
              <a:rPr kumimoji="1" lang="ja-JP" altLang="en-US" smtClean="0"/>
              <a:t>2021/4/27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875123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2505075" y="4800600"/>
            <a:ext cx="7177088" cy="566738"/>
          </a:xfrm>
        </p:spPr>
        <p:txBody>
          <a:bodyPr anchor="b"/>
          <a:lstStyle>
            <a:lvl1pPr>
              <a:defRPr sz="2000" b="1"/>
            </a:lvl1pPr>
          </a:lstStyle>
          <a:p>
            <a:r>
              <a:rPr lang="ja-JP" altLang="en-US"/>
              <a:t>マスター タイトルの書式設定</a:t>
            </a:r>
            <a:endParaRPr lang="en-US"/>
          </a:p>
        </p:txBody>
      </p:sp>
      <p:sp>
        <p:nvSpPr>
          <p:cNvPr id="3" name="Picture Placeholder 2"/>
          <p:cNvSpPr>
            <a:spLocks noGrp="1"/>
          </p:cNvSpPr>
          <p:nvPr>
            <p:ph type="pic" idx="1"/>
          </p:nvPr>
        </p:nvSpPr>
        <p:spPr>
          <a:xfrm>
            <a:off x="2505075" y="685800"/>
            <a:ext cx="7177088" cy="404177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2505075" y="5367338"/>
            <a:ext cx="717708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22505B8-E2E9-4AB5-97DA-2576B65BE46B}" type="datetime1">
              <a:rPr kumimoji="1" lang="ja-JP" altLang="en-US" smtClean="0"/>
              <a:t>2021/4/27</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6C34D4C7-2AC4-4B11-881B-A0BAB20E46C1}" type="slidenum">
              <a:rPr kumimoji="1" lang="ja-JP" altLang="en-US" smtClean="0"/>
              <a:t>‹#›</a:t>
            </a:fld>
            <a:endParaRPr kumimoji="1" lang="ja-JP" altLang="en-US"/>
          </a:p>
        </p:txBody>
      </p:sp>
    </p:spTree>
    <p:extLst>
      <p:ext uri="{BB962C8B-B14F-4D97-AF65-F5344CB8AC3E}">
        <p14:creationId xmlns:p14="http://schemas.microsoft.com/office/powerpoint/2010/main" val="2950884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274638"/>
            <a:ext cx="10515600" cy="1325562"/>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838200" y="1820863"/>
            <a:ext cx="10515600" cy="4351337"/>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838200" y="6356350"/>
            <a:ext cx="3276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EE29F63-24A3-402E-AD84-3D2E7425B8F8}" type="datetime1">
              <a:rPr kumimoji="1" lang="ja-JP" altLang="en-US" smtClean="0"/>
              <a:t>2021/4/27</a:t>
            </a:fld>
            <a:endParaRPr kumimoji="1" lang="ja-JP" altLang="en-US"/>
          </a:p>
        </p:txBody>
      </p:sp>
      <p:sp>
        <p:nvSpPr>
          <p:cNvPr id="5" name="Footer Placeholder 4"/>
          <p:cNvSpPr>
            <a:spLocks noGrp="1"/>
          </p:cNvSpPr>
          <p:nvPr>
            <p:ph type="ftr" sz="quarter" idx="3"/>
          </p:nvPr>
        </p:nvSpPr>
        <p:spPr>
          <a:xfrm>
            <a:off x="4648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dirty="0"/>
          </a:p>
        </p:txBody>
      </p:sp>
      <p:sp>
        <p:nvSpPr>
          <p:cNvPr id="6" name="Slide Number Placeholder 5"/>
          <p:cNvSpPr>
            <a:spLocks noGrp="1"/>
          </p:cNvSpPr>
          <p:nvPr>
            <p:ph type="sldNum" sz="quarter" idx="4"/>
          </p:nvPr>
        </p:nvSpPr>
        <p:spPr>
          <a:xfrm>
            <a:off x="8915400" y="6460284"/>
            <a:ext cx="3276600" cy="365125"/>
          </a:xfrm>
          <a:prstGeom prst="rect">
            <a:avLst/>
          </a:prstGeom>
        </p:spPr>
        <p:txBody>
          <a:bodyPr vert="horz" lIns="91440" tIns="45720" rIns="91440" bIns="45720" rtlCol="0" anchor="ctr"/>
          <a:lstStyle>
            <a:lvl1pPr algn="r">
              <a:defRPr sz="1200">
                <a:solidFill>
                  <a:schemeClr val="bg1"/>
                </a:solidFill>
              </a:defRPr>
            </a:lvl1pPr>
          </a:lstStyle>
          <a:p>
            <a:fld id="{6C34D4C7-2AC4-4B11-881B-A0BAB20E46C1}" type="slidenum">
              <a:rPr kumimoji="1" lang="ja-JP" altLang="en-US" smtClean="0"/>
              <a:pPr/>
              <a:t>‹#›</a:t>
            </a:fld>
            <a:endParaRPr kumimoji="1" lang="ja-JP" altLang="en-US"/>
          </a:p>
        </p:txBody>
      </p:sp>
      <p:sp>
        <p:nvSpPr>
          <p:cNvPr id="7" name="正方形/長方形 6"/>
          <p:cNvSpPr/>
          <p:nvPr userDrawn="1"/>
        </p:nvSpPr>
        <p:spPr>
          <a:xfrm>
            <a:off x="0" y="6427694"/>
            <a:ext cx="12192000" cy="430306"/>
          </a:xfrm>
          <a:prstGeom prst="rect">
            <a:avLst/>
          </a:prstGeom>
          <a:solidFill>
            <a:srgbClr val="F38F39"/>
          </a:solidFill>
          <a:ln>
            <a:solidFill>
              <a:srgbClr val="F38F3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kumimoji="1" lang="ja-JP" altLang="en-US" sz="2000" dirty="0">
              <a:solidFill>
                <a:schemeClr val="bg1"/>
              </a:solidFill>
            </a:endParaRPr>
          </a:p>
        </p:txBody>
      </p:sp>
    </p:spTree>
    <p:extLst>
      <p:ext uri="{BB962C8B-B14F-4D97-AF65-F5344CB8AC3E}">
        <p14:creationId xmlns:p14="http://schemas.microsoft.com/office/powerpoint/2010/main" val="289445929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sldNum="0" hdr="0" ftr="0" dt="0"/>
  <p:txStyles>
    <p:titleStyle>
      <a:lvl1pPr algn="l"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sv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6.jp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7.png"/><Relationship Id="rId4"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8.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7.png"/><Relationship Id="rId3" Type="http://schemas.microsoft.com/office/2017/06/relationships/model3d" Target="../media/model3d1.glb"/><Relationship Id="rId7" Type="http://schemas.openxmlformats.org/officeDocument/2006/relationships/image" Target="../media/image3.svg"/><Relationship Id="rId12" Type="http://schemas.openxmlformats.org/officeDocument/2006/relationships/image" Target="../media/image7.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6.png"/><Relationship Id="rId5" Type="http://schemas.openxmlformats.org/officeDocument/2006/relationships/image" Target="../media/image3.png"/><Relationship Id="rId10"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image" Target="../media/image5.png"/></Relationships>
</file>

<file path=ppt/slides/_rels/slide4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8.png"/><Relationship Id="rId4" Type="http://schemas.microsoft.com/office/2017/06/relationships/model3d" Target="../media/model3d1.glb"/></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7.xml.rels><?xml version="1.0" encoding="UTF-8" standalone="yes"?>
<Relationships xmlns="http://schemas.openxmlformats.org/package/2006/relationships"><Relationship Id="rId3" Type="http://schemas.openxmlformats.org/officeDocument/2006/relationships/image" Target="../media/image290.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8.png"/><Relationship Id="rId4" Type="http://schemas.microsoft.com/office/2017/06/relationships/model3d" Target="../media/model3d1.glb"/></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19.png"/><Relationship Id="rId4"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7.png"/><Relationship Id="rId3" Type="http://schemas.microsoft.com/office/2017/06/relationships/model3d" Target="../media/model3d1.glb"/><Relationship Id="rId7" Type="http://schemas.openxmlformats.org/officeDocument/2006/relationships/image" Target="../media/image3.svg"/><Relationship Id="rId12"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6.png"/><Relationship Id="rId5" Type="http://schemas.openxmlformats.org/officeDocument/2006/relationships/image" Target="../media/image3.png"/><Relationship Id="rId10" Type="http://schemas.openxmlformats.org/officeDocument/2006/relationships/image" Target="../media/image6.png"/><Relationship Id="rId4" Type="http://schemas.openxmlformats.org/officeDocument/2006/relationships/image" Target="../media/image3.png"/><Relationship Id="rId9"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8.png"/><Relationship Id="rId4" Type="http://schemas.microsoft.com/office/2017/06/relationships/model3d" Target="../media/model3d1.glb"/></Relationships>
</file>

<file path=ppt/slides/_rels/slide9.xml.rels><?xml version="1.0" encoding="UTF-8" standalone="yes"?>
<Relationships xmlns="http://schemas.openxmlformats.org/package/2006/relationships"><Relationship Id="rId3" Type="http://schemas.openxmlformats.org/officeDocument/2006/relationships/image" Target="../media/image290.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8.png"/><Relationship Id="rId4" Type="http://schemas.microsoft.com/office/2017/06/relationships/model3d" Target="../media/model3d1.glb"/></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E598E38-146E-4BAE-803B-08DC8CCE40C4}"/>
              </a:ext>
            </a:extLst>
          </p:cNvPr>
          <p:cNvSpPr>
            <a:spLocks noGrp="1"/>
          </p:cNvSpPr>
          <p:nvPr>
            <p:ph type="ctrTitle"/>
          </p:nvPr>
        </p:nvSpPr>
        <p:spPr>
          <a:xfrm>
            <a:off x="932761" y="1251285"/>
            <a:ext cx="10326478" cy="1556010"/>
          </a:xfrm>
        </p:spPr>
        <p:txBody>
          <a:bodyPr>
            <a:normAutofit/>
          </a:bodyPr>
          <a:lstStyle/>
          <a:p>
            <a:r>
              <a:rPr kumimoji="1" lang="ja-JP" altLang="en-US" sz="4800" dirty="0"/>
              <a:t>輪講　</a:t>
            </a:r>
            <a:r>
              <a:rPr kumimoji="1" lang="en-US" altLang="ja-JP" sz="4800" dirty="0"/>
              <a:t>4</a:t>
            </a:r>
            <a:r>
              <a:rPr kumimoji="1" lang="ja-JP" altLang="en-US" sz="4800" dirty="0"/>
              <a:t>月</a:t>
            </a:r>
            <a:r>
              <a:rPr kumimoji="1" lang="en-US" altLang="ja-JP" sz="4800" dirty="0"/>
              <a:t>27</a:t>
            </a:r>
            <a:r>
              <a:rPr kumimoji="1" lang="ja-JP" altLang="en-US" sz="4800" dirty="0"/>
              <a:t>日</a:t>
            </a:r>
          </a:p>
        </p:txBody>
      </p:sp>
      <p:sp>
        <p:nvSpPr>
          <p:cNvPr id="3" name="字幕 2">
            <a:extLst>
              <a:ext uri="{FF2B5EF4-FFF2-40B4-BE49-F238E27FC236}">
                <a16:creationId xmlns:a16="http://schemas.microsoft.com/office/drawing/2014/main" xmlns="" id="{7483203D-0D82-469F-B40C-21D215CCBEEF}"/>
              </a:ext>
            </a:extLst>
          </p:cNvPr>
          <p:cNvSpPr>
            <a:spLocks noGrp="1"/>
          </p:cNvSpPr>
          <p:nvPr>
            <p:ph type="subTitle" idx="1"/>
          </p:nvPr>
        </p:nvSpPr>
        <p:spPr>
          <a:xfrm>
            <a:off x="1066800" y="4966854"/>
            <a:ext cx="10058400" cy="453264"/>
          </a:xfrm>
        </p:spPr>
        <p:txBody>
          <a:bodyPr>
            <a:noAutofit/>
          </a:bodyPr>
          <a:lstStyle/>
          <a:p>
            <a:r>
              <a:rPr kumimoji="1" lang="ja-JP" altLang="en-US" dirty="0"/>
              <a:t>赤葉　亮太</a:t>
            </a:r>
          </a:p>
        </p:txBody>
      </p:sp>
    </p:spTree>
    <p:extLst>
      <p:ext uri="{BB962C8B-B14F-4D97-AF65-F5344CB8AC3E}">
        <p14:creationId xmlns:p14="http://schemas.microsoft.com/office/powerpoint/2010/main" val="31424510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手話学習支援システムのこれまで</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539827" y="1820863"/>
            <a:ext cx="11644931" cy="4351337"/>
          </a:xfrm>
        </p:spPr>
        <p:txBody>
          <a:bodyPr>
            <a:normAutofit/>
          </a:bodyPr>
          <a:lstStyle/>
          <a:p>
            <a:pPr>
              <a:buFont typeface="Wingdings" panose="05000000000000000000" pitchFamily="2" charset="2"/>
              <a:buChar char="l"/>
            </a:pPr>
            <a:r>
              <a:rPr kumimoji="1" lang="en-US" altLang="ja-JP" dirty="0">
                <a:solidFill>
                  <a:schemeClr val="bg1">
                    <a:lumMod val="65000"/>
                  </a:schemeClr>
                </a:solidFill>
              </a:rPr>
              <a:t>2021</a:t>
            </a:r>
            <a:r>
              <a:rPr kumimoji="1" lang="ja-JP" altLang="en-US" dirty="0">
                <a:solidFill>
                  <a:schemeClr val="bg1">
                    <a:lumMod val="65000"/>
                  </a:schemeClr>
                </a:solidFill>
              </a:rPr>
              <a:t>年</a:t>
            </a:r>
            <a:r>
              <a:rPr kumimoji="1" lang="en-US" altLang="ja-JP" dirty="0">
                <a:solidFill>
                  <a:schemeClr val="bg1">
                    <a:lumMod val="65000"/>
                  </a:schemeClr>
                </a:solidFill>
              </a:rPr>
              <a:t>1</a:t>
            </a:r>
            <a:r>
              <a:rPr kumimoji="1" lang="ja-JP" altLang="en-US" dirty="0">
                <a:solidFill>
                  <a:schemeClr val="bg1">
                    <a:lumMod val="65000"/>
                  </a:schemeClr>
                </a:solidFill>
              </a:rPr>
              <a:t>月　分野横断型新システム創成研究会　参加</a:t>
            </a:r>
            <a:endParaRPr kumimoji="1" lang="en-US" altLang="ja-JP" dirty="0">
              <a:solidFill>
                <a:schemeClr val="bg1">
                  <a:lumMod val="65000"/>
                </a:schemeClr>
              </a:solidFill>
            </a:endParaRPr>
          </a:p>
          <a:p>
            <a:pPr lvl="1">
              <a:buFont typeface="Wingdings" panose="05000000000000000000" pitchFamily="2" charset="2"/>
              <a:buChar char="l"/>
            </a:pPr>
            <a:r>
              <a:rPr lang="ja-JP" altLang="en-US" dirty="0">
                <a:solidFill>
                  <a:schemeClr val="bg1">
                    <a:lumMod val="65000"/>
                  </a:schemeClr>
                </a:solidFill>
              </a:rPr>
              <a:t>基本的機能の紹介と大幅に変更した認識システムの紹介</a:t>
            </a:r>
            <a:endParaRPr lang="en-US" altLang="ja-JP" dirty="0">
              <a:solidFill>
                <a:schemeClr val="bg1">
                  <a:lumMod val="65000"/>
                </a:schemeClr>
              </a:solidFill>
            </a:endParaRPr>
          </a:p>
          <a:p>
            <a:pPr lvl="1">
              <a:buFont typeface="Wingdings" panose="05000000000000000000" pitchFamily="2" charset="2"/>
              <a:buChar char="l"/>
            </a:pPr>
            <a:endParaRPr lang="en-US" altLang="ja-JP" dirty="0"/>
          </a:p>
          <a:p>
            <a:pPr lvl="1">
              <a:buFont typeface="Wingdings" panose="05000000000000000000" pitchFamily="2" charset="2"/>
              <a:buChar char="l"/>
            </a:pPr>
            <a:r>
              <a:rPr lang="ja-JP" altLang="en-US" dirty="0"/>
              <a:t>旧手法では先端だけ曲げた状態と全体を緩やかに曲げた状態の識別が困難であったがこれを解決</a:t>
            </a:r>
            <a:endParaRPr lang="en-US" altLang="ja-JP" dirty="0"/>
          </a:p>
          <a:p>
            <a:pPr>
              <a:buFont typeface="Wingdings" panose="05000000000000000000" pitchFamily="2" charset="2"/>
              <a:buChar char="l"/>
            </a:pPr>
            <a:endParaRPr kumimoji="1" lang="en-US" altLang="ja-JP" dirty="0"/>
          </a:p>
          <a:p>
            <a:pPr lvl="1">
              <a:buFont typeface="Wingdings" panose="05000000000000000000" pitchFamily="2" charset="2"/>
              <a:buChar char="l"/>
            </a:pPr>
            <a:r>
              <a:rPr kumimoji="1" lang="ja-JP" altLang="en-US" dirty="0"/>
              <a:t>質疑・助言</a:t>
            </a:r>
            <a:endParaRPr kumimoji="1" lang="en-US" altLang="ja-JP" dirty="0"/>
          </a:p>
          <a:p>
            <a:pPr lvl="1">
              <a:buFont typeface="Wingdings" panose="05000000000000000000" pitchFamily="2" charset="2"/>
              <a:buChar char="l"/>
            </a:pPr>
            <a:r>
              <a:rPr kumimoji="1" lang="ja-JP" altLang="en-US" dirty="0" smtClean="0"/>
              <a:t>システムの評価</a:t>
            </a:r>
            <a:r>
              <a:rPr kumimoji="1" lang="ja-JP" altLang="en-US" dirty="0"/>
              <a:t>をどのようにするかを工夫したほうが良い</a:t>
            </a:r>
          </a:p>
        </p:txBody>
      </p:sp>
    </p:spTree>
    <p:extLst>
      <p:ext uri="{BB962C8B-B14F-4D97-AF65-F5344CB8AC3E}">
        <p14:creationId xmlns:p14="http://schemas.microsoft.com/office/powerpoint/2010/main" val="1256950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animEffect transition="in" filter="fade">
                                      <p:cBhvr>
                                        <p:cTn id="13" dur="500"/>
                                        <p:tgtEl>
                                          <p:spTgt spid="3">
                                            <p:txEl>
                                              <p:pRg st="3" end="3"/>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5" end="5"/>
                                            </p:txEl>
                                          </p:spTgt>
                                        </p:tgtEl>
                                        <p:attrNameLst>
                                          <p:attrName>style.visibility</p:attrName>
                                        </p:attrNameLst>
                                      </p:cBhvr>
                                      <p:to>
                                        <p:strVal val="visible"/>
                                      </p:to>
                                    </p:set>
                                    <p:animEffect transition="in" filter="fade">
                                      <p:cBhvr>
                                        <p:cTn id="16" dur="500"/>
                                        <p:tgtEl>
                                          <p:spTgt spid="3">
                                            <p:txEl>
                                              <p:pRg st="5" end="5"/>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手話学習支援システムのこれまで</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539827" y="1820863"/>
            <a:ext cx="11644931" cy="4351337"/>
          </a:xfrm>
        </p:spPr>
        <p:txBody>
          <a:bodyPr>
            <a:normAutofit/>
          </a:bodyPr>
          <a:lstStyle/>
          <a:p>
            <a:pPr>
              <a:buFont typeface="Wingdings" panose="05000000000000000000" pitchFamily="2" charset="2"/>
              <a:buChar char="l"/>
            </a:pPr>
            <a:r>
              <a:rPr kumimoji="1" lang="en-US" altLang="ja-JP" dirty="0"/>
              <a:t>3</a:t>
            </a:r>
            <a:r>
              <a:rPr kumimoji="1" lang="ja-JP" altLang="en-US" dirty="0"/>
              <a:t>月　電気学会全国大会　参加</a:t>
            </a:r>
            <a:endParaRPr kumimoji="1" lang="en-US" altLang="ja-JP" dirty="0"/>
          </a:p>
          <a:p>
            <a:pPr lvl="1">
              <a:buFont typeface="Wingdings" panose="05000000000000000000" pitchFamily="2" charset="2"/>
              <a:buChar char="l"/>
            </a:pPr>
            <a:r>
              <a:rPr lang="ja-JP" altLang="en-US" dirty="0"/>
              <a:t>新機能のテストモードについて紹介</a:t>
            </a:r>
            <a:endParaRPr lang="en-US" altLang="ja-JP" dirty="0"/>
          </a:p>
          <a:p>
            <a:pPr lvl="1">
              <a:buFont typeface="Wingdings" panose="05000000000000000000" pitchFamily="2" charset="2"/>
              <a:buChar char="l"/>
            </a:pPr>
            <a:endParaRPr lang="en-US" altLang="ja-JP" dirty="0"/>
          </a:p>
          <a:p>
            <a:pPr>
              <a:buFont typeface="Wingdings" panose="05000000000000000000" pitchFamily="2" charset="2"/>
              <a:buChar char="l"/>
            </a:pPr>
            <a:endParaRPr kumimoji="1" lang="en-US" altLang="ja-JP" dirty="0"/>
          </a:p>
        </p:txBody>
      </p:sp>
    </p:spTree>
    <p:extLst>
      <p:ext uri="{BB962C8B-B14F-4D97-AF65-F5344CB8AC3E}">
        <p14:creationId xmlns:p14="http://schemas.microsoft.com/office/powerpoint/2010/main" val="3866292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テストモードの流れ</a:t>
            </a:r>
          </a:p>
        </p:txBody>
      </p:sp>
      <p:sp>
        <p:nvSpPr>
          <p:cNvPr id="45" name="四角形: 角を丸くする 44">
            <a:extLst>
              <a:ext uri="{FF2B5EF4-FFF2-40B4-BE49-F238E27FC236}">
                <a16:creationId xmlns:a16="http://schemas.microsoft.com/office/drawing/2014/main" xmlns="" id="{2499EA0D-72B5-4AF1-8257-D0504F51E44F}"/>
              </a:ext>
            </a:extLst>
          </p:cNvPr>
          <p:cNvSpPr/>
          <p:nvPr/>
        </p:nvSpPr>
        <p:spPr>
          <a:xfrm>
            <a:off x="838200" y="3179027"/>
            <a:ext cx="2137559"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テスト開始</a:t>
            </a:r>
          </a:p>
        </p:txBody>
      </p:sp>
      <p:cxnSp>
        <p:nvCxnSpPr>
          <p:cNvPr id="46" name="コネクタ: カギ線 45">
            <a:extLst>
              <a:ext uri="{FF2B5EF4-FFF2-40B4-BE49-F238E27FC236}">
                <a16:creationId xmlns:a16="http://schemas.microsoft.com/office/drawing/2014/main" xmlns="" id="{61696A64-D033-422C-85A4-6D3D99BAFC10}"/>
              </a:ext>
            </a:extLst>
          </p:cNvPr>
          <p:cNvCxnSpPr>
            <a:cxnSpLocks/>
          </p:cNvCxnSpPr>
          <p:nvPr/>
        </p:nvCxnSpPr>
        <p:spPr>
          <a:xfrm flipV="1">
            <a:off x="2975759" y="4072496"/>
            <a:ext cx="724394"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四角形: 角を丸くする 46">
            <a:extLst>
              <a:ext uri="{FF2B5EF4-FFF2-40B4-BE49-F238E27FC236}">
                <a16:creationId xmlns:a16="http://schemas.microsoft.com/office/drawing/2014/main" xmlns="" id="{23310666-927A-4D61-8A61-DFE584495E47}"/>
              </a:ext>
            </a:extLst>
          </p:cNvPr>
          <p:cNvSpPr/>
          <p:nvPr/>
        </p:nvSpPr>
        <p:spPr>
          <a:xfrm>
            <a:off x="3700153" y="3187857"/>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pic>
        <p:nvPicPr>
          <p:cNvPr id="48" name="図 47">
            <a:extLst>
              <a:ext uri="{FF2B5EF4-FFF2-40B4-BE49-F238E27FC236}">
                <a16:creationId xmlns:a16="http://schemas.microsoft.com/office/drawing/2014/main" xmlns="" id="{F00980B1-419F-4DA0-B58E-B229B14FD3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5687" y="3391602"/>
            <a:ext cx="1803282" cy="1337919"/>
          </a:xfrm>
          <a:prstGeom prst="rect">
            <a:avLst/>
          </a:prstGeom>
        </p:spPr>
      </p:pic>
      <p:sp>
        <p:nvSpPr>
          <p:cNvPr id="49" name="テキスト ボックス 48">
            <a:extLst>
              <a:ext uri="{FF2B5EF4-FFF2-40B4-BE49-F238E27FC236}">
                <a16:creationId xmlns:a16="http://schemas.microsoft.com/office/drawing/2014/main" xmlns="" id="{AF289869-8493-4AED-BAF0-52A95686402F}"/>
              </a:ext>
            </a:extLst>
          </p:cNvPr>
          <p:cNvSpPr txBox="1"/>
          <p:nvPr/>
        </p:nvSpPr>
        <p:spPr>
          <a:xfrm>
            <a:off x="890823" y="4948304"/>
            <a:ext cx="1800493"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1</a:t>
            </a:r>
            <a:r>
              <a:rPr kumimoji="1" lang="ja-JP" altLang="en-US" sz="2800" dirty="0">
                <a:latin typeface="ＭＳ ゴシック" panose="020B0609070205080204" pitchFamily="49" charset="-128"/>
                <a:ea typeface="ＭＳ ゴシック" panose="020B0609070205080204" pitchFamily="49" charset="-128"/>
              </a:rPr>
              <a:t>）開始</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50" name="テキスト ボックス 49">
            <a:extLst>
              <a:ext uri="{FF2B5EF4-FFF2-40B4-BE49-F238E27FC236}">
                <a16:creationId xmlns:a16="http://schemas.microsoft.com/office/drawing/2014/main" xmlns="" id="{3C82AC3B-BFE3-4AE7-A9BE-1C6FFB78450D}"/>
              </a:ext>
            </a:extLst>
          </p:cNvPr>
          <p:cNvSpPr txBox="1"/>
          <p:nvPr/>
        </p:nvSpPr>
        <p:spPr>
          <a:xfrm>
            <a:off x="3200943" y="4957134"/>
            <a:ext cx="2518638"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2</a:t>
            </a:r>
            <a:r>
              <a:rPr kumimoji="1" lang="ja-JP" altLang="en-US" sz="2800" dirty="0">
                <a:latin typeface="ＭＳ ゴシック" panose="020B0609070205080204" pitchFamily="49" charset="-128"/>
                <a:ea typeface="ＭＳ ゴシック" panose="020B0609070205080204" pitchFamily="49" charset="-128"/>
              </a:rPr>
              <a:t>）問題表示</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51" name="コネクタ: カギ線 50">
            <a:extLst>
              <a:ext uri="{FF2B5EF4-FFF2-40B4-BE49-F238E27FC236}">
                <a16:creationId xmlns:a16="http://schemas.microsoft.com/office/drawing/2014/main" xmlns="" id="{A50F755D-BF83-4D10-93B5-C26829459E13}"/>
              </a:ext>
            </a:extLst>
          </p:cNvPr>
          <p:cNvCxnSpPr>
            <a:cxnSpLocks/>
          </p:cNvCxnSpPr>
          <p:nvPr/>
        </p:nvCxnSpPr>
        <p:spPr>
          <a:xfrm flipV="1">
            <a:off x="5603719" y="4072496"/>
            <a:ext cx="724394"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四角形: 角を丸くする 51">
            <a:extLst>
              <a:ext uri="{FF2B5EF4-FFF2-40B4-BE49-F238E27FC236}">
                <a16:creationId xmlns:a16="http://schemas.microsoft.com/office/drawing/2014/main" xmlns="" id="{937D227A-313C-4026-8444-533E0CE80305}"/>
              </a:ext>
            </a:extLst>
          </p:cNvPr>
          <p:cNvSpPr/>
          <p:nvPr/>
        </p:nvSpPr>
        <p:spPr>
          <a:xfrm>
            <a:off x="6328113" y="3187857"/>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pic>
        <p:nvPicPr>
          <p:cNvPr id="53" name="図 52">
            <a:extLst>
              <a:ext uri="{FF2B5EF4-FFF2-40B4-BE49-F238E27FC236}">
                <a16:creationId xmlns:a16="http://schemas.microsoft.com/office/drawing/2014/main" xmlns="" id="{53F03245-D901-4865-A616-0D4B9F98F8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21625" y="3264592"/>
            <a:ext cx="1499502" cy="1615807"/>
          </a:xfrm>
          <a:prstGeom prst="rect">
            <a:avLst/>
          </a:prstGeom>
        </p:spPr>
      </p:pic>
      <p:sp>
        <p:nvSpPr>
          <p:cNvPr id="54" name="テキスト ボックス 53">
            <a:extLst>
              <a:ext uri="{FF2B5EF4-FFF2-40B4-BE49-F238E27FC236}">
                <a16:creationId xmlns:a16="http://schemas.microsoft.com/office/drawing/2014/main" xmlns="" id="{2D424FA6-CDC1-472C-B06D-DF9EDD608F55}"/>
              </a:ext>
            </a:extLst>
          </p:cNvPr>
          <p:cNvSpPr txBox="1"/>
          <p:nvPr/>
        </p:nvSpPr>
        <p:spPr>
          <a:xfrm>
            <a:off x="5691252" y="4987531"/>
            <a:ext cx="2877711"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3</a:t>
            </a:r>
            <a:r>
              <a:rPr kumimoji="1" lang="ja-JP" altLang="en-US" sz="2800" dirty="0">
                <a:latin typeface="ＭＳ ゴシック" panose="020B0609070205080204" pitchFamily="49" charset="-128"/>
                <a:ea typeface="ＭＳ ゴシック" panose="020B0609070205080204" pitchFamily="49" charset="-128"/>
              </a:rPr>
              <a:t>）答えと照合</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55" name="コネクタ: カギ線 54">
            <a:extLst>
              <a:ext uri="{FF2B5EF4-FFF2-40B4-BE49-F238E27FC236}">
                <a16:creationId xmlns:a16="http://schemas.microsoft.com/office/drawing/2014/main" xmlns="" id="{FDEB7895-5E1E-4AAB-B5A1-FAB5FE648759}"/>
              </a:ext>
            </a:extLst>
          </p:cNvPr>
          <p:cNvCxnSpPr>
            <a:cxnSpLocks/>
            <a:stCxn id="52" idx="3"/>
          </p:cNvCxnSpPr>
          <p:nvPr/>
        </p:nvCxnSpPr>
        <p:spPr>
          <a:xfrm>
            <a:off x="8202720" y="4072496"/>
            <a:ext cx="789145"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四角形: 角を丸くする 55">
            <a:extLst>
              <a:ext uri="{FF2B5EF4-FFF2-40B4-BE49-F238E27FC236}">
                <a16:creationId xmlns:a16="http://schemas.microsoft.com/office/drawing/2014/main" xmlns="" id="{9776C109-4E31-4E89-9E4A-A0BFAEC36E9E}"/>
              </a:ext>
            </a:extLst>
          </p:cNvPr>
          <p:cNvSpPr/>
          <p:nvPr/>
        </p:nvSpPr>
        <p:spPr>
          <a:xfrm>
            <a:off x="8991865" y="3187857"/>
            <a:ext cx="2142242"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テスト終了</a:t>
            </a:r>
          </a:p>
        </p:txBody>
      </p:sp>
      <p:sp>
        <p:nvSpPr>
          <p:cNvPr id="57" name="テキスト ボックス 56">
            <a:extLst>
              <a:ext uri="{FF2B5EF4-FFF2-40B4-BE49-F238E27FC236}">
                <a16:creationId xmlns:a16="http://schemas.microsoft.com/office/drawing/2014/main" xmlns="" id="{0308DD25-2985-4DAF-BC01-3C8DE30E5D50}"/>
              </a:ext>
            </a:extLst>
          </p:cNvPr>
          <p:cNvSpPr txBox="1"/>
          <p:nvPr/>
        </p:nvSpPr>
        <p:spPr>
          <a:xfrm>
            <a:off x="9125682" y="4987531"/>
            <a:ext cx="1874607" cy="523220"/>
          </a:xfrm>
          <a:prstGeom prst="rect">
            <a:avLst/>
          </a:prstGeom>
          <a:noFill/>
        </p:spPr>
        <p:txBody>
          <a:bodyPr wrap="squar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4</a:t>
            </a:r>
            <a:r>
              <a:rPr kumimoji="1" lang="ja-JP" altLang="en-US" sz="2800" dirty="0">
                <a:latin typeface="ＭＳ ゴシック" panose="020B0609070205080204" pitchFamily="49" charset="-128"/>
                <a:ea typeface="ＭＳ ゴシック" panose="020B0609070205080204" pitchFamily="49" charset="-128"/>
              </a:rPr>
              <a:t>）終了</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58" name="コネクタ: カギ線 57">
            <a:extLst>
              <a:ext uri="{FF2B5EF4-FFF2-40B4-BE49-F238E27FC236}">
                <a16:creationId xmlns:a16="http://schemas.microsoft.com/office/drawing/2014/main" xmlns="" id="{E2F6252C-4233-4C1B-872F-948F5194679C}"/>
              </a:ext>
            </a:extLst>
          </p:cNvPr>
          <p:cNvCxnSpPr>
            <a:cxnSpLocks/>
            <a:stCxn id="52" idx="0"/>
            <a:endCxn id="47" idx="0"/>
          </p:cNvCxnSpPr>
          <p:nvPr/>
        </p:nvCxnSpPr>
        <p:spPr>
          <a:xfrm rot="16200000" flipV="1">
            <a:off x="5951437" y="1873877"/>
            <a:ext cx="12700" cy="2627960"/>
          </a:xfrm>
          <a:prstGeom prst="bentConnector3">
            <a:avLst>
              <a:gd name="adj1" fmla="val 7410394"/>
            </a:avLst>
          </a:prstGeom>
          <a:ln w="57150">
            <a:tailEnd type="triangle"/>
          </a:ln>
        </p:spPr>
        <p:style>
          <a:lnRef idx="1">
            <a:schemeClr val="dk1"/>
          </a:lnRef>
          <a:fillRef idx="0">
            <a:schemeClr val="dk1"/>
          </a:fillRef>
          <a:effectRef idx="0">
            <a:schemeClr val="dk1"/>
          </a:effectRef>
          <a:fontRef idx="minor">
            <a:schemeClr val="tx1"/>
          </a:fontRef>
        </p:style>
      </p:cxnSp>
      <p:sp>
        <p:nvSpPr>
          <p:cNvPr id="59" name="テキスト ボックス 58">
            <a:extLst>
              <a:ext uri="{FF2B5EF4-FFF2-40B4-BE49-F238E27FC236}">
                <a16:creationId xmlns:a16="http://schemas.microsoft.com/office/drawing/2014/main" xmlns="" id="{48CF5E79-154A-49ED-8ACA-B53D8ACAEE08}"/>
              </a:ext>
            </a:extLst>
          </p:cNvPr>
          <p:cNvSpPr txBox="1"/>
          <p:nvPr/>
        </p:nvSpPr>
        <p:spPr>
          <a:xfrm>
            <a:off x="5105985" y="1609198"/>
            <a:ext cx="1980029"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次の単語へ</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18" name="テキスト ボックス 17">
            <a:extLst>
              <a:ext uri="{FF2B5EF4-FFF2-40B4-BE49-F238E27FC236}">
                <a16:creationId xmlns:a16="http://schemas.microsoft.com/office/drawing/2014/main" xmlns="" id="{B930FF19-A2B5-47CD-82FF-AA53C9C42E31}"/>
              </a:ext>
            </a:extLst>
          </p:cNvPr>
          <p:cNvSpPr txBox="1"/>
          <p:nvPr/>
        </p:nvSpPr>
        <p:spPr>
          <a:xfrm>
            <a:off x="7280982" y="2313128"/>
            <a:ext cx="1980029"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合致で合格</a:t>
            </a:r>
            <a:endParaRPr kumimoji="1" lang="en-US" altLang="ja-JP" sz="28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41226133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テストモード（評価機能）</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r>
              <a:rPr lang="en-US" altLang="ja-JP" dirty="0"/>
              <a:t>3</a:t>
            </a:r>
            <a:r>
              <a:rPr lang="ja-JP" altLang="en-US" dirty="0"/>
              <a:t>月時点では正誤判定のみ</a:t>
            </a:r>
            <a:endParaRPr kumimoji="1" lang="en-US" altLang="ja-JP" dirty="0"/>
          </a:p>
          <a:p>
            <a:pPr>
              <a:buFont typeface="Wingdings" panose="05000000000000000000" pitchFamily="2" charset="2"/>
              <a:buChar char="l"/>
            </a:pPr>
            <a:endParaRPr lang="en-US" altLang="ja-JP" sz="2800" dirty="0"/>
          </a:p>
          <a:p>
            <a:pPr>
              <a:buFont typeface="Wingdings" panose="05000000000000000000" pitchFamily="2" charset="2"/>
              <a:buChar char="l"/>
            </a:pPr>
            <a:endParaRPr kumimoji="1" lang="en-US" altLang="ja-JP" dirty="0"/>
          </a:p>
          <a:p>
            <a:pPr>
              <a:buFont typeface="Wingdings" panose="05000000000000000000" pitchFamily="2" charset="2"/>
              <a:buChar char="l"/>
            </a:pPr>
            <a:r>
              <a:rPr kumimoji="1" lang="ja-JP" altLang="en-US" dirty="0"/>
              <a:t>評価機能の実装</a:t>
            </a:r>
            <a:endParaRPr lang="en-US" altLang="ja-JP" dirty="0"/>
          </a:p>
          <a:p>
            <a:pPr>
              <a:buFont typeface="Wingdings" panose="05000000000000000000" pitchFamily="2" charset="2"/>
              <a:buChar char="l"/>
            </a:pPr>
            <a:r>
              <a:rPr lang="ja-JP" altLang="en-US" dirty="0"/>
              <a:t>正確度や時間などを評価し採点する機能</a:t>
            </a:r>
            <a:endParaRPr kumimoji="1" lang="en-US" altLang="ja-JP" sz="2800" dirty="0"/>
          </a:p>
          <a:p>
            <a:pPr>
              <a:buFont typeface="Wingdings" panose="05000000000000000000" pitchFamily="2" charset="2"/>
              <a:buChar char="l"/>
            </a:pPr>
            <a:endParaRPr kumimoji="1" lang="en-US" altLang="ja-JP" sz="2800" dirty="0"/>
          </a:p>
          <a:p>
            <a:pPr>
              <a:buFont typeface="Wingdings" panose="05000000000000000000" pitchFamily="2" charset="2"/>
              <a:buChar char="l"/>
            </a:pPr>
            <a:endParaRPr lang="en-US" altLang="ja-JP" sz="2800" dirty="0"/>
          </a:p>
          <a:p>
            <a:pPr>
              <a:buFont typeface="Wingdings" panose="05000000000000000000" pitchFamily="2" charset="2"/>
              <a:buChar char="l"/>
            </a:pPr>
            <a:r>
              <a:rPr kumimoji="1" lang="ja-JP" altLang="en-US" dirty="0"/>
              <a:t>即座に結果がわかり学習モチベーションが向上</a:t>
            </a:r>
          </a:p>
        </p:txBody>
      </p:sp>
      <p:sp>
        <p:nvSpPr>
          <p:cNvPr id="4" name="下矢印 3">
            <a:extLst>
              <a:ext uri="{FF2B5EF4-FFF2-40B4-BE49-F238E27FC236}">
                <a16:creationId xmlns:a16="http://schemas.microsoft.com/office/drawing/2014/main" xmlns="" id="{0294D0BF-3F2A-4092-A92E-FE6B2E7E8812}"/>
              </a:ext>
            </a:extLst>
          </p:cNvPr>
          <p:cNvSpPr/>
          <p:nvPr/>
        </p:nvSpPr>
        <p:spPr>
          <a:xfrm>
            <a:off x="2460812" y="2602282"/>
            <a:ext cx="795587" cy="795587"/>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5" name="下矢印 3">
            <a:extLst>
              <a:ext uri="{FF2B5EF4-FFF2-40B4-BE49-F238E27FC236}">
                <a16:creationId xmlns:a16="http://schemas.microsoft.com/office/drawing/2014/main" xmlns="" id="{35887522-0F22-4755-B47B-4A1D96C58E57}"/>
              </a:ext>
            </a:extLst>
          </p:cNvPr>
          <p:cNvSpPr/>
          <p:nvPr/>
        </p:nvSpPr>
        <p:spPr>
          <a:xfrm>
            <a:off x="2460812" y="4704668"/>
            <a:ext cx="795587" cy="795587"/>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Tree>
    <p:extLst>
      <p:ext uri="{BB962C8B-B14F-4D97-AF65-F5344CB8AC3E}">
        <p14:creationId xmlns:p14="http://schemas.microsoft.com/office/powerpoint/2010/main" val="4261273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テストモード</a:t>
            </a:r>
            <a:r>
              <a:rPr kumimoji="1" lang="ja-JP" altLang="en-US" dirty="0" smtClean="0"/>
              <a:t>（採点機能）</a:t>
            </a:r>
            <a:endParaRPr kumimoji="1" lang="ja-JP" altLang="en-US" dirty="0"/>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r>
              <a:rPr kumimoji="1" lang="en-US" altLang="ja-JP" dirty="0" smtClean="0"/>
              <a:t>9</a:t>
            </a:r>
            <a:r>
              <a:rPr kumimoji="1" lang="ja-JP" altLang="en-US" dirty="0" err="1" smtClean="0"/>
              <a:t>つの</a:t>
            </a:r>
            <a:r>
              <a:rPr kumimoji="1" lang="ja-JP" altLang="en-US" dirty="0" smtClean="0"/>
              <a:t>評価基準</a:t>
            </a:r>
            <a:endParaRPr kumimoji="1" lang="en-US" altLang="ja-JP" dirty="0" smtClean="0"/>
          </a:p>
          <a:p>
            <a:pPr lvl="1">
              <a:buFont typeface="Wingdings" panose="05000000000000000000" pitchFamily="2" charset="2"/>
              <a:buChar char="l"/>
            </a:pPr>
            <a:r>
              <a:rPr kumimoji="1" lang="ja-JP" altLang="en-US" dirty="0" smtClean="0"/>
              <a:t>親指の曲げ伸ばし、手の左右傾斜・・・重みを少なく</a:t>
            </a:r>
            <a:endParaRPr kumimoji="1" lang="en-US" altLang="ja-JP" dirty="0" smtClean="0"/>
          </a:p>
          <a:p>
            <a:pPr lvl="1">
              <a:buFont typeface="Wingdings" panose="05000000000000000000" pitchFamily="2" charset="2"/>
              <a:buChar char="l"/>
            </a:pPr>
            <a:r>
              <a:rPr lang="ja-JP" altLang="en-US" dirty="0"/>
              <a:t>その他</a:t>
            </a:r>
            <a:r>
              <a:rPr lang="ja-JP" altLang="en-US" dirty="0" smtClean="0"/>
              <a:t>は通常の重み</a:t>
            </a:r>
            <a:endParaRPr lang="en-US" altLang="ja-JP" dirty="0" smtClean="0"/>
          </a:p>
          <a:p>
            <a:pPr lvl="1">
              <a:buFont typeface="Wingdings" panose="05000000000000000000" pitchFamily="2" charset="2"/>
              <a:buChar char="l"/>
            </a:pPr>
            <a:endParaRPr kumimoji="1" lang="en-US" altLang="ja-JP" dirty="0" smtClean="0"/>
          </a:p>
          <a:p>
            <a:pPr>
              <a:buFont typeface="Wingdings" panose="05000000000000000000" pitchFamily="2" charset="2"/>
              <a:buChar char="l"/>
            </a:pPr>
            <a:r>
              <a:rPr lang="ja-JP" altLang="en-US" dirty="0" smtClean="0"/>
              <a:t>通常重み（</a:t>
            </a:r>
            <a:r>
              <a:rPr lang="en-US" altLang="ja-JP" dirty="0" smtClean="0"/>
              <a:t>7</a:t>
            </a:r>
            <a:r>
              <a:rPr lang="ja-JP" altLang="en-US" dirty="0" smtClean="0"/>
              <a:t>個）・・・</a:t>
            </a:r>
            <a:r>
              <a:rPr lang="en-US" altLang="ja-JP" dirty="0" smtClean="0"/>
              <a:t>6</a:t>
            </a:r>
            <a:r>
              <a:rPr lang="ja-JP" altLang="en-US" dirty="0" smtClean="0"/>
              <a:t>点　　　減少重み（</a:t>
            </a:r>
            <a:r>
              <a:rPr lang="en-US" altLang="ja-JP" dirty="0" smtClean="0"/>
              <a:t>2</a:t>
            </a:r>
            <a:r>
              <a:rPr lang="ja-JP" altLang="en-US" dirty="0" smtClean="0"/>
              <a:t>個）・・・</a:t>
            </a:r>
            <a:r>
              <a:rPr lang="en-US" altLang="ja-JP" dirty="0" smtClean="0"/>
              <a:t>4</a:t>
            </a:r>
            <a:r>
              <a:rPr lang="ja-JP" altLang="en-US" dirty="0" smtClean="0"/>
              <a:t>点</a:t>
            </a:r>
            <a:endParaRPr lang="en-US" altLang="ja-JP" dirty="0" smtClean="0"/>
          </a:p>
          <a:p>
            <a:pPr>
              <a:buFont typeface="Wingdings" panose="05000000000000000000" pitchFamily="2" charset="2"/>
              <a:buChar char="l"/>
            </a:pPr>
            <a:endParaRPr lang="en-US" altLang="ja-JP" dirty="0" smtClean="0"/>
          </a:p>
          <a:p>
            <a:pPr>
              <a:buFont typeface="Wingdings" panose="05000000000000000000" pitchFamily="2" charset="2"/>
              <a:buChar char="l"/>
            </a:pPr>
            <a:r>
              <a:rPr kumimoji="1" lang="ja-JP" altLang="en-US" dirty="0" smtClean="0"/>
              <a:t>片手あたり点数</a:t>
            </a:r>
            <a:endParaRPr kumimoji="1" lang="en-US" altLang="ja-JP" dirty="0" smtClean="0"/>
          </a:p>
          <a:p>
            <a:pPr>
              <a:buFont typeface="Wingdings" panose="05000000000000000000" pitchFamily="2" charset="2"/>
              <a:buChar char="l"/>
            </a:pPr>
            <a:r>
              <a:rPr lang="en-US" altLang="ja-JP" dirty="0" smtClean="0"/>
              <a:t>6×7 = </a:t>
            </a:r>
            <a:r>
              <a:rPr lang="en-US" altLang="ja-JP" dirty="0" smtClean="0">
                <a:solidFill>
                  <a:srgbClr val="C00000"/>
                </a:solidFill>
              </a:rPr>
              <a:t>42</a:t>
            </a:r>
            <a:r>
              <a:rPr lang="ja-JP" altLang="en-US" dirty="0" smtClean="0">
                <a:solidFill>
                  <a:srgbClr val="C00000"/>
                </a:solidFill>
              </a:rPr>
              <a:t>点</a:t>
            </a:r>
            <a:r>
              <a:rPr lang="ja-JP" altLang="en-US" dirty="0" smtClean="0"/>
              <a:t>　</a:t>
            </a:r>
            <a:r>
              <a:rPr lang="en-US" altLang="ja-JP" dirty="0" smtClean="0"/>
              <a:t>+</a:t>
            </a:r>
            <a:r>
              <a:rPr lang="ja-JP" altLang="en-US" dirty="0" smtClean="0"/>
              <a:t>　</a:t>
            </a:r>
            <a:r>
              <a:rPr lang="en-US" altLang="ja-JP" dirty="0" smtClean="0"/>
              <a:t>4×2 = </a:t>
            </a:r>
            <a:r>
              <a:rPr lang="en-US" altLang="ja-JP" dirty="0" smtClean="0">
                <a:solidFill>
                  <a:srgbClr val="C00000"/>
                </a:solidFill>
              </a:rPr>
              <a:t>8</a:t>
            </a:r>
            <a:r>
              <a:rPr lang="ja-JP" altLang="en-US" dirty="0" smtClean="0">
                <a:solidFill>
                  <a:srgbClr val="C00000"/>
                </a:solidFill>
              </a:rPr>
              <a:t>点</a:t>
            </a:r>
            <a:r>
              <a:rPr lang="ja-JP" altLang="en-US" dirty="0" smtClean="0"/>
              <a:t> </a:t>
            </a:r>
            <a:r>
              <a:rPr lang="en-US" altLang="ja-JP" dirty="0" smtClean="0"/>
              <a:t>= 50</a:t>
            </a:r>
            <a:r>
              <a:rPr lang="ja-JP" altLang="en-US" dirty="0"/>
              <a:t>点</a:t>
            </a:r>
            <a:endParaRPr kumimoji="1" lang="ja-JP" altLang="en-US" dirty="0"/>
          </a:p>
        </p:txBody>
      </p:sp>
    </p:spTree>
    <p:extLst>
      <p:ext uri="{BB962C8B-B14F-4D97-AF65-F5344CB8AC3E}">
        <p14:creationId xmlns:p14="http://schemas.microsoft.com/office/powerpoint/2010/main" val="118320892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これまでどのようなことをしていた？</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539827" y="1820863"/>
            <a:ext cx="11644931" cy="4351337"/>
          </a:xfrm>
        </p:spPr>
        <p:txBody>
          <a:bodyPr>
            <a:normAutofit/>
          </a:bodyPr>
          <a:lstStyle/>
          <a:p>
            <a:pPr>
              <a:buFont typeface="Wingdings" panose="05000000000000000000" pitchFamily="2" charset="2"/>
              <a:buChar char="l"/>
            </a:pPr>
            <a:r>
              <a:rPr lang="en-US" altLang="ja-JP" dirty="0"/>
              <a:t>4</a:t>
            </a:r>
            <a:r>
              <a:rPr lang="ja-JP" altLang="en-US" dirty="0"/>
              <a:t>年次前半</a:t>
            </a:r>
            <a:endParaRPr lang="en-US" altLang="ja-JP" dirty="0"/>
          </a:p>
          <a:p>
            <a:pPr lvl="1">
              <a:buFont typeface="Wingdings" panose="05000000000000000000" pitchFamily="2" charset="2"/>
              <a:buChar char="l"/>
            </a:pPr>
            <a:r>
              <a:rPr kumimoji="1" lang="en-US" altLang="ja-JP" dirty="0"/>
              <a:t>4</a:t>
            </a:r>
            <a:r>
              <a:rPr kumimoji="1" lang="ja-JP" altLang="en-US" dirty="0"/>
              <a:t>月から</a:t>
            </a:r>
            <a:r>
              <a:rPr kumimoji="1" lang="en-US" altLang="ja-JP" dirty="0"/>
              <a:t>8</a:t>
            </a:r>
            <a:r>
              <a:rPr kumimoji="1" lang="ja-JP" altLang="en-US" dirty="0"/>
              <a:t>月頃まで画像処理チームとして輪講を進める</a:t>
            </a:r>
            <a:endParaRPr kumimoji="1" lang="en-US" altLang="ja-JP" dirty="0"/>
          </a:p>
          <a:p>
            <a:pPr lvl="1">
              <a:buFont typeface="Wingdings" panose="05000000000000000000" pitchFamily="2" charset="2"/>
              <a:buChar char="l"/>
            </a:pPr>
            <a:r>
              <a:rPr lang="en-US" altLang="ja-JP" dirty="0"/>
              <a:t>5</a:t>
            </a:r>
            <a:r>
              <a:rPr lang="ja-JP" altLang="en-US" dirty="0"/>
              <a:t>月頃　大学院への進学を決定</a:t>
            </a:r>
            <a:endParaRPr lang="en-US" altLang="ja-JP" dirty="0"/>
          </a:p>
          <a:p>
            <a:pPr>
              <a:buFont typeface="Wingdings" panose="05000000000000000000" pitchFamily="2" charset="2"/>
              <a:buChar char="l"/>
            </a:pPr>
            <a:r>
              <a:rPr lang="en-US" altLang="ja-JP" dirty="0"/>
              <a:t>4</a:t>
            </a:r>
            <a:r>
              <a:rPr lang="ja-JP" altLang="en-US" dirty="0"/>
              <a:t>年次後半</a:t>
            </a:r>
            <a:endParaRPr lang="en-US" altLang="ja-JP" dirty="0"/>
          </a:p>
          <a:p>
            <a:pPr lvl="1">
              <a:buFont typeface="Wingdings" panose="05000000000000000000" pitchFamily="2" charset="2"/>
              <a:buChar char="l"/>
            </a:pPr>
            <a:r>
              <a:rPr kumimoji="1" lang="en-US" altLang="ja-JP" dirty="0"/>
              <a:t>8</a:t>
            </a:r>
            <a:r>
              <a:rPr kumimoji="1" lang="ja-JP" altLang="en-US" dirty="0"/>
              <a:t>月　卒論のテーマを決定、機材を調達</a:t>
            </a:r>
            <a:endParaRPr kumimoji="1" lang="en-US" altLang="ja-JP" dirty="0"/>
          </a:p>
          <a:p>
            <a:pPr lvl="1">
              <a:buFont typeface="Wingdings" panose="05000000000000000000" pitchFamily="2" charset="2"/>
              <a:buChar char="l"/>
            </a:pPr>
            <a:r>
              <a:rPr lang="ja-JP" altLang="en-US" dirty="0"/>
              <a:t>「</a:t>
            </a:r>
            <a:r>
              <a:rPr lang="en-US" altLang="ja-JP" dirty="0"/>
              <a:t>AR</a:t>
            </a:r>
            <a:r>
              <a:rPr lang="ja-JP" altLang="en-US" dirty="0"/>
              <a:t>応用ロボット教材組み立て支援システム」</a:t>
            </a:r>
            <a:endParaRPr lang="en-US" altLang="ja-JP" dirty="0"/>
          </a:p>
          <a:p>
            <a:pPr lvl="1">
              <a:buFont typeface="Wingdings" panose="05000000000000000000" pitchFamily="2" charset="2"/>
              <a:buChar char="l"/>
            </a:pPr>
            <a:r>
              <a:rPr kumimoji="1" lang="en-US" altLang="ja-JP" dirty="0"/>
              <a:t>9</a:t>
            </a:r>
            <a:r>
              <a:rPr kumimoji="1" lang="ja-JP" altLang="en-US" dirty="0"/>
              <a:t>月　院試が終わり次第制作を開始</a:t>
            </a:r>
            <a:endParaRPr kumimoji="1" lang="en-US" altLang="ja-JP" dirty="0"/>
          </a:p>
          <a:p>
            <a:pPr lvl="1">
              <a:buFont typeface="Wingdings" panose="05000000000000000000" pitchFamily="2" charset="2"/>
              <a:buChar char="l"/>
            </a:pPr>
            <a:r>
              <a:rPr lang="en-US" altLang="ja-JP" dirty="0"/>
              <a:t>12</a:t>
            </a:r>
            <a:r>
              <a:rPr lang="ja-JP" altLang="en-US" dirty="0"/>
              <a:t>月終わり頃　制作、実験まで終了</a:t>
            </a:r>
            <a:endParaRPr kumimoji="1" lang="ja-JP" altLang="en-US" dirty="0"/>
          </a:p>
        </p:txBody>
      </p:sp>
      <p:grpSp>
        <p:nvGrpSpPr>
          <p:cNvPr id="5" name="グループ化 4">
            <a:extLst>
              <a:ext uri="{FF2B5EF4-FFF2-40B4-BE49-F238E27FC236}">
                <a16:creationId xmlns:a16="http://schemas.microsoft.com/office/drawing/2014/main" xmlns="" id="{A262D786-B827-4198-83F4-5AD43D65C99A}"/>
              </a:ext>
            </a:extLst>
          </p:cNvPr>
          <p:cNvGrpSpPr/>
          <p:nvPr/>
        </p:nvGrpSpPr>
        <p:grpSpPr>
          <a:xfrm>
            <a:off x="8144818" y="2810840"/>
            <a:ext cx="4149334" cy="2371381"/>
            <a:chOff x="7680176" y="1527006"/>
            <a:chExt cx="4968552" cy="2909937"/>
          </a:xfrm>
        </p:grpSpPr>
        <p:pic>
          <p:nvPicPr>
            <p:cNvPr id="6" name="図 5">
              <a:extLst>
                <a:ext uri="{FF2B5EF4-FFF2-40B4-BE49-F238E27FC236}">
                  <a16:creationId xmlns:a16="http://schemas.microsoft.com/office/drawing/2014/main" xmlns="" id="{14186CB3-D59F-44D8-8AFA-AA4240ADCD98}"/>
                </a:ext>
              </a:extLst>
            </p:cNvPr>
            <p:cNvPicPr>
              <a:picLocks noChangeAspect="1"/>
            </p:cNvPicPr>
            <p:nvPr/>
          </p:nvPicPr>
          <p:blipFill>
            <a:blip r:embed="rId3"/>
            <a:stretch>
              <a:fillRect/>
            </a:stretch>
          </p:blipFill>
          <p:spPr>
            <a:xfrm>
              <a:off x="7680176" y="1527006"/>
              <a:ext cx="4354309" cy="2448272"/>
            </a:xfrm>
            <a:prstGeom prst="rect">
              <a:avLst/>
            </a:prstGeom>
          </p:spPr>
        </p:pic>
        <p:sp>
          <p:nvSpPr>
            <p:cNvPr id="7" name="テキスト ボックス 6">
              <a:extLst>
                <a:ext uri="{FF2B5EF4-FFF2-40B4-BE49-F238E27FC236}">
                  <a16:creationId xmlns:a16="http://schemas.microsoft.com/office/drawing/2014/main" xmlns="" id="{2E785187-B8AB-4AA9-B6BA-B2887C6E4325}"/>
                </a:ext>
              </a:extLst>
            </p:cNvPr>
            <p:cNvSpPr txBox="1"/>
            <p:nvPr/>
          </p:nvSpPr>
          <p:spPr>
            <a:xfrm>
              <a:off x="9155038" y="3575168"/>
              <a:ext cx="2448272" cy="461665"/>
            </a:xfrm>
            <a:prstGeom prst="rect">
              <a:avLst/>
            </a:prstGeom>
            <a:noFill/>
          </p:spPr>
          <p:txBody>
            <a:bodyPr wrap="square" rtlCol="0">
              <a:spAutoFit/>
            </a:bodyPr>
            <a:lstStyle/>
            <a:p>
              <a:pPr algn="ctr"/>
              <a:r>
                <a:rPr lang="en-US" altLang="ja-JP" sz="2400" dirty="0">
                  <a:latin typeface="HGSｺﾞｼｯｸE" panose="020B0900000000000000" pitchFamily="50" charset="-128"/>
                  <a:ea typeface="HGSｺﾞｼｯｸE" panose="020B0900000000000000" pitchFamily="50" charset="-128"/>
                </a:rPr>
                <a:t>Mirage Solo</a:t>
              </a:r>
            </a:p>
          </p:txBody>
        </p:sp>
        <p:sp>
          <p:nvSpPr>
            <p:cNvPr id="8" name="テキスト ボックス 7">
              <a:extLst>
                <a:ext uri="{FF2B5EF4-FFF2-40B4-BE49-F238E27FC236}">
                  <a16:creationId xmlns:a16="http://schemas.microsoft.com/office/drawing/2014/main" xmlns="" id="{3789189F-961E-453A-A4D1-5D704F2C5F47}"/>
                </a:ext>
              </a:extLst>
            </p:cNvPr>
            <p:cNvSpPr txBox="1"/>
            <p:nvPr/>
          </p:nvSpPr>
          <p:spPr>
            <a:xfrm>
              <a:off x="7680176" y="3975278"/>
              <a:ext cx="4968552" cy="461665"/>
            </a:xfrm>
            <a:prstGeom prst="rect">
              <a:avLst/>
            </a:prstGeom>
            <a:noFill/>
          </p:spPr>
          <p:txBody>
            <a:bodyPr wrap="square" rtlCol="0">
              <a:spAutoFit/>
            </a:bodyPr>
            <a:lstStyle/>
            <a:p>
              <a:r>
                <a:rPr lang="ja-JP" altLang="en-US" sz="1200" dirty="0">
                  <a:latin typeface="+mj-ea"/>
                  <a:ea typeface="+mj-ea"/>
                </a:rPr>
                <a:t>出典：</a:t>
              </a:r>
              <a:r>
                <a:rPr lang="en-US" altLang="ja-JP" sz="1200" dirty="0">
                  <a:latin typeface="+mj-ea"/>
                  <a:ea typeface="+mj-ea"/>
                </a:rPr>
                <a:t>https://www.lenovo.com/jp/ja/vr-smartdevices/augmented-reality/lenovo-mirage-solo/Mirage-Solo/p/ZZIRZRHVR01</a:t>
              </a:r>
            </a:p>
          </p:txBody>
        </p:sp>
      </p:grpSp>
    </p:spTree>
    <p:extLst>
      <p:ext uri="{BB962C8B-B14F-4D97-AF65-F5344CB8AC3E}">
        <p14:creationId xmlns:p14="http://schemas.microsoft.com/office/powerpoint/2010/main" val="2677474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animEffect transition="in" filter="fade">
                                      <p:cBhvr>
                                        <p:cTn id="21" dur="500"/>
                                        <p:tgtEl>
                                          <p:spTgt spid="3">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Effect transition="in" filter="fade">
                                      <p:cBhvr>
                                        <p:cTn id="27" dur="500"/>
                                        <p:tgtEl>
                                          <p:spTgt spid="3">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
                                            <p:txEl>
                                              <p:pRg st="7" end="7"/>
                                            </p:txEl>
                                          </p:spTgt>
                                        </p:tgtEl>
                                        <p:attrNameLst>
                                          <p:attrName>style.visibility</p:attrName>
                                        </p:attrNameLst>
                                      </p:cBhvr>
                                      <p:to>
                                        <p:strVal val="visible"/>
                                      </p:to>
                                    </p:set>
                                    <p:animEffect transition="in" filter="fade">
                                      <p:cBhvr>
                                        <p:cTn id="30" dur="500"/>
                                        <p:tgtEl>
                                          <p:spTgt spid="3">
                                            <p:txEl>
                                              <p:pRg st="7" end="7"/>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5"/>
                                        </p:tgtEl>
                                        <p:attrNameLst>
                                          <p:attrName>style.visibility</p:attrName>
                                        </p:attrNameLst>
                                      </p:cBhvr>
                                      <p:to>
                                        <p:strVal val="visible"/>
                                      </p:to>
                                    </p:set>
                                    <p:animEffect transition="in" filter="fade">
                                      <p:cBhvr>
                                        <p:cTn id="3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lang="en-US" altLang="ja-JP" dirty="0"/>
              <a:t>AR</a:t>
            </a:r>
            <a:r>
              <a:rPr lang="ja-JP" altLang="en-US" dirty="0"/>
              <a:t>応用ロボット教材組み立て支援システム</a:t>
            </a:r>
            <a:endParaRPr kumimoji="1" lang="ja-JP" altLang="en-US" dirty="0"/>
          </a:p>
        </p:txBody>
      </p:sp>
      <p:sp>
        <p:nvSpPr>
          <p:cNvPr id="18" name="コンテンツ プレースホルダー 2">
            <a:extLst>
              <a:ext uri="{FF2B5EF4-FFF2-40B4-BE49-F238E27FC236}">
                <a16:creationId xmlns:a16="http://schemas.microsoft.com/office/drawing/2014/main" xmlns="" id="{D1D13CEE-9047-4109-99A7-10154A8E1FF3}"/>
              </a:ext>
            </a:extLst>
          </p:cNvPr>
          <p:cNvSpPr>
            <a:spLocks noGrp="1"/>
          </p:cNvSpPr>
          <p:nvPr>
            <p:ph idx="1"/>
          </p:nvPr>
        </p:nvSpPr>
        <p:spPr>
          <a:xfrm>
            <a:off x="609600" y="1600200"/>
            <a:ext cx="10972800" cy="4925144"/>
          </a:xfrm>
        </p:spPr>
        <p:txBody>
          <a:bodyPr/>
          <a:lstStyle/>
          <a:p>
            <a:r>
              <a:rPr kumimoji="1" lang="ja-JP" altLang="en-US" dirty="0"/>
              <a:t>機械の組立作業の指示を説明書で行う</a:t>
            </a:r>
            <a:endParaRPr kumimoji="1" lang="en-US" altLang="ja-JP" dirty="0"/>
          </a:p>
          <a:p>
            <a:endParaRPr kumimoji="1" lang="en-US" altLang="ja-JP" dirty="0"/>
          </a:p>
          <a:p>
            <a:r>
              <a:rPr lang="ja-JP" altLang="en-US" dirty="0"/>
              <a:t>機械が立体的、入り組んだ複雑な構成</a:t>
            </a:r>
            <a:endParaRPr lang="en-US" altLang="ja-JP" dirty="0"/>
          </a:p>
          <a:p>
            <a:endParaRPr kumimoji="1" lang="en-US" altLang="ja-JP" dirty="0"/>
          </a:p>
          <a:p>
            <a:r>
              <a:rPr kumimoji="1" lang="ja-JP" altLang="en-US" dirty="0"/>
              <a:t>平面の絵では説明に限界</a:t>
            </a:r>
            <a:endParaRPr kumimoji="1" lang="en-US" altLang="ja-JP" dirty="0"/>
          </a:p>
          <a:p>
            <a:endParaRPr lang="en-US" altLang="ja-JP" dirty="0"/>
          </a:p>
          <a:p>
            <a:r>
              <a:rPr lang="en-US" altLang="ja-JP" dirty="0" err="1">
                <a:latin typeface="+mn-ea"/>
              </a:rPr>
              <a:t>HeadMountedDisplay</a:t>
            </a:r>
            <a:r>
              <a:rPr lang="ja-JP" altLang="en-US" dirty="0">
                <a:latin typeface="+mn-ea"/>
              </a:rPr>
              <a:t>（</a:t>
            </a:r>
            <a:r>
              <a:rPr lang="en-US" altLang="ja-JP" dirty="0">
                <a:latin typeface="+mn-ea"/>
              </a:rPr>
              <a:t>HMD</a:t>
            </a:r>
            <a:r>
              <a:rPr lang="ja-JP" altLang="en-US" dirty="0">
                <a:latin typeface="+mn-ea"/>
              </a:rPr>
              <a:t>）を用いた一人称視点での　　　　作業支援</a:t>
            </a:r>
            <a:endParaRPr kumimoji="1" lang="en-US" altLang="ja-JP" dirty="0"/>
          </a:p>
        </p:txBody>
      </p:sp>
      <p:sp>
        <p:nvSpPr>
          <p:cNvPr id="19" name="下矢印 3">
            <a:extLst>
              <a:ext uri="{FF2B5EF4-FFF2-40B4-BE49-F238E27FC236}">
                <a16:creationId xmlns:a16="http://schemas.microsoft.com/office/drawing/2014/main" xmlns="" id="{06958CE1-43F0-4468-BDB2-5C91CFD4957F}"/>
              </a:ext>
            </a:extLst>
          </p:cNvPr>
          <p:cNvSpPr/>
          <p:nvPr/>
        </p:nvSpPr>
        <p:spPr>
          <a:xfrm>
            <a:off x="3151343" y="3501008"/>
            <a:ext cx="360040" cy="360040"/>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0" name="下矢印 4">
            <a:extLst>
              <a:ext uri="{FF2B5EF4-FFF2-40B4-BE49-F238E27FC236}">
                <a16:creationId xmlns:a16="http://schemas.microsoft.com/office/drawing/2014/main" xmlns="" id="{F445DFBA-C2D0-4190-B2E2-51F91B62623D}"/>
              </a:ext>
            </a:extLst>
          </p:cNvPr>
          <p:cNvSpPr/>
          <p:nvPr/>
        </p:nvSpPr>
        <p:spPr>
          <a:xfrm>
            <a:off x="3143672" y="4653136"/>
            <a:ext cx="360040" cy="360040"/>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Tree>
    <p:extLst>
      <p:ext uri="{BB962C8B-B14F-4D97-AF65-F5344CB8AC3E}">
        <p14:creationId xmlns:p14="http://schemas.microsoft.com/office/powerpoint/2010/main" val="40925446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l"/>
            <a:r>
              <a:rPr kumimoji="1" lang="en-US" altLang="ja-JP" dirty="0" err="1">
                <a:latin typeface="+mj-ea"/>
              </a:rPr>
              <a:t>HeadMountedDisplay</a:t>
            </a:r>
            <a:r>
              <a:rPr kumimoji="1" lang="ja-JP" altLang="en-US" dirty="0">
                <a:latin typeface="+mj-ea"/>
              </a:rPr>
              <a:t>（</a:t>
            </a:r>
            <a:r>
              <a:rPr kumimoji="1" lang="en-US" altLang="ja-JP" dirty="0">
                <a:latin typeface="+mj-ea"/>
              </a:rPr>
              <a:t>HMD</a:t>
            </a:r>
            <a:r>
              <a:rPr kumimoji="1" lang="ja-JP" altLang="en-US" dirty="0">
                <a:latin typeface="+mj-ea"/>
              </a:rPr>
              <a:t>）</a:t>
            </a:r>
          </a:p>
        </p:txBody>
      </p:sp>
      <p:sp>
        <p:nvSpPr>
          <p:cNvPr id="3" name="コンテンツ プレースホルダー 2"/>
          <p:cNvSpPr>
            <a:spLocks noGrp="1"/>
          </p:cNvSpPr>
          <p:nvPr>
            <p:ph idx="1"/>
          </p:nvPr>
        </p:nvSpPr>
        <p:spPr>
          <a:xfrm>
            <a:off x="609600" y="1600201"/>
            <a:ext cx="5486400" cy="4525963"/>
          </a:xfrm>
        </p:spPr>
        <p:txBody>
          <a:bodyPr/>
          <a:lstStyle/>
          <a:p>
            <a:pPr marL="0" indent="0">
              <a:buNone/>
            </a:pPr>
            <a:r>
              <a:rPr lang="ja-JP" altLang="en-US" sz="3600" dirty="0"/>
              <a:t>頭部装着型ディスプレイ</a:t>
            </a:r>
            <a:endParaRPr lang="en-US" altLang="ja-JP" sz="3600" dirty="0"/>
          </a:p>
          <a:p>
            <a:pPr marL="0" indent="0">
              <a:buNone/>
            </a:pPr>
            <a:r>
              <a:rPr lang="ja-JP" altLang="en-US" sz="2800" dirty="0"/>
              <a:t>レノボ社　</a:t>
            </a:r>
            <a:r>
              <a:rPr lang="en-US" altLang="ja-JP" sz="2800" dirty="0"/>
              <a:t>Mirage</a:t>
            </a:r>
            <a:r>
              <a:rPr lang="ja-JP" altLang="en-US" sz="2800" dirty="0"/>
              <a:t> </a:t>
            </a:r>
            <a:r>
              <a:rPr lang="en-US" altLang="ja-JP" sz="2800" dirty="0"/>
              <a:t>Solo</a:t>
            </a:r>
          </a:p>
          <a:p>
            <a:pPr marL="0" indent="0">
              <a:buNone/>
            </a:pPr>
            <a:endParaRPr lang="en-US" altLang="ja-JP" sz="2400" dirty="0"/>
          </a:p>
          <a:p>
            <a:pPr marL="0" indent="0">
              <a:buNone/>
            </a:pPr>
            <a:r>
              <a:rPr lang="ja-JP" altLang="en-US" sz="2800" dirty="0"/>
              <a:t>本研究では</a:t>
            </a:r>
            <a:r>
              <a:rPr lang="en-US" altLang="ja-JP" sz="2800" dirty="0"/>
              <a:t>AR</a:t>
            </a:r>
            <a:r>
              <a:rPr lang="ja-JP" altLang="en-US" sz="2800" dirty="0"/>
              <a:t>機能を利用</a:t>
            </a:r>
            <a:endParaRPr lang="en-US" altLang="ja-JP" sz="2800" dirty="0"/>
          </a:p>
          <a:p>
            <a:pPr marL="0" indent="0">
              <a:buNone/>
            </a:pPr>
            <a:endParaRPr lang="en-US" altLang="ja-JP" sz="2800" dirty="0"/>
          </a:p>
          <a:p>
            <a:pPr marL="0" indent="0">
              <a:buNone/>
            </a:pPr>
            <a:r>
              <a:rPr lang="ja-JP" altLang="en-US" sz="2800" dirty="0"/>
              <a:t>正面にカメラを内蔵</a:t>
            </a:r>
            <a:endParaRPr lang="en-US" altLang="ja-JP" sz="2800" dirty="0"/>
          </a:p>
          <a:p>
            <a:pPr marL="0" indent="0">
              <a:buNone/>
            </a:pPr>
            <a:endParaRPr lang="en-US" altLang="ja-JP" sz="2800" dirty="0"/>
          </a:p>
          <a:p>
            <a:pPr marL="0" indent="0">
              <a:buNone/>
            </a:pPr>
            <a:r>
              <a:rPr lang="ja-JP" altLang="en-US" sz="2800" dirty="0"/>
              <a:t>カメラ映像をユーザに提示する</a:t>
            </a:r>
            <a:endParaRPr lang="en-US" altLang="ja-JP" sz="2800" dirty="0"/>
          </a:p>
        </p:txBody>
      </p:sp>
      <p:grpSp>
        <p:nvGrpSpPr>
          <p:cNvPr id="4" name="グループ化 3">
            <a:extLst>
              <a:ext uri="{FF2B5EF4-FFF2-40B4-BE49-F238E27FC236}">
                <a16:creationId xmlns:a16="http://schemas.microsoft.com/office/drawing/2014/main" xmlns="" id="{29C46DC2-90A4-474E-B9E0-220A14C160DC}"/>
              </a:ext>
            </a:extLst>
          </p:cNvPr>
          <p:cNvGrpSpPr/>
          <p:nvPr/>
        </p:nvGrpSpPr>
        <p:grpSpPr>
          <a:xfrm>
            <a:off x="6888088" y="1974031"/>
            <a:ext cx="4968552" cy="2909937"/>
            <a:chOff x="7680176" y="1527006"/>
            <a:chExt cx="4968552" cy="2909937"/>
          </a:xfrm>
        </p:grpSpPr>
        <p:pic>
          <p:nvPicPr>
            <p:cNvPr id="6" name="図 5">
              <a:extLst>
                <a:ext uri="{FF2B5EF4-FFF2-40B4-BE49-F238E27FC236}">
                  <a16:creationId xmlns:a16="http://schemas.microsoft.com/office/drawing/2014/main" xmlns="" id="{363E0209-67B7-47D4-98CC-B7ACCA13DF5F}"/>
                </a:ext>
              </a:extLst>
            </p:cNvPr>
            <p:cNvPicPr>
              <a:picLocks noChangeAspect="1"/>
            </p:cNvPicPr>
            <p:nvPr/>
          </p:nvPicPr>
          <p:blipFill>
            <a:blip r:embed="rId2"/>
            <a:stretch>
              <a:fillRect/>
            </a:stretch>
          </p:blipFill>
          <p:spPr>
            <a:xfrm>
              <a:off x="7680176" y="1527006"/>
              <a:ext cx="4354309" cy="2448272"/>
            </a:xfrm>
            <a:prstGeom prst="rect">
              <a:avLst/>
            </a:prstGeom>
          </p:spPr>
        </p:pic>
        <p:sp>
          <p:nvSpPr>
            <p:cNvPr id="7" name="テキスト ボックス 6">
              <a:extLst>
                <a:ext uri="{FF2B5EF4-FFF2-40B4-BE49-F238E27FC236}">
                  <a16:creationId xmlns:a16="http://schemas.microsoft.com/office/drawing/2014/main" xmlns="" id="{309A33AD-0946-4F47-AFFD-D407F1006E73}"/>
                </a:ext>
              </a:extLst>
            </p:cNvPr>
            <p:cNvSpPr txBox="1"/>
            <p:nvPr/>
          </p:nvSpPr>
          <p:spPr>
            <a:xfrm>
              <a:off x="9155038" y="3575168"/>
              <a:ext cx="2448272" cy="461665"/>
            </a:xfrm>
            <a:prstGeom prst="rect">
              <a:avLst/>
            </a:prstGeom>
            <a:noFill/>
          </p:spPr>
          <p:txBody>
            <a:bodyPr wrap="square" rtlCol="0">
              <a:spAutoFit/>
            </a:bodyPr>
            <a:lstStyle/>
            <a:p>
              <a:pPr algn="ctr"/>
              <a:r>
                <a:rPr lang="en-US" altLang="ja-JP" sz="2400" dirty="0">
                  <a:latin typeface="HGSｺﾞｼｯｸE" panose="020B0900000000000000" pitchFamily="50" charset="-128"/>
                  <a:ea typeface="HGSｺﾞｼｯｸE" panose="020B0900000000000000" pitchFamily="50" charset="-128"/>
                </a:rPr>
                <a:t>Mirage Solo</a:t>
              </a:r>
            </a:p>
          </p:txBody>
        </p:sp>
        <p:sp>
          <p:nvSpPr>
            <p:cNvPr id="8" name="テキスト ボックス 7">
              <a:extLst>
                <a:ext uri="{FF2B5EF4-FFF2-40B4-BE49-F238E27FC236}">
                  <a16:creationId xmlns:a16="http://schemas.microsoft.com/office/drawing/2014/main" xmlns="" id="{976BA235-DDE3-49F7-9A07-520ECA7CA790}"/>
                </a:ext>
              </a:extLst>
            </p:cNvPr>
            <p:cNvSpPr txBox="1"/>
            <p:nvPr/>
          </p:nvSpPr>
          <p:spPr>
            <a:xfrm>
              <a:off x="7680176" y="3975278"/>
              <a:ext cx="4968552" cy="461665"/>
            </a:xfrm>
            <a:prstGeom prst="rect">
              <a:avLst/>
            </a:prstGeom>
            <a:noFill/>
          </p:spPr>
          <p:txBody>
            <a:bodyPr wrap="square" rtlCol="0">
              <a:spAutoFit/>
            </a:bodyPr>
            <a:lstStyle/>
            <a:p>
              <a:r>
                <a:rPr lang="ja-JP" altLang="en-US" sz="1200" dirty="0">
                  <a:latin typeface="+mj-ea"/>
                  <a:ea typeface="+mj-ea"/>
                </a:rPr>
                <a:t>出典：</a:t>
              </a:r>
              <a:r>
                <a:rPr lang="en-US" altLang="ja-JP" sz="1200" dirty="0">
                  <a:latin typeface="+mj-ea"/>
                  <a:ea typeface="+mj-ea"/>
                </a:rPr>
                <a:t>https://www.lenovo.com/jp/ja/vr-smartdevices/augmented-reality/lenovo-mirage-solo/Mirage-Solo/p/ZZIRZRHVR01</a:t>
              </a:r>
            </a:p>
          </p:txBody>
        </p:sp>
      </p:grpSp>
    </p:spTree>
    <p:extLst>
      <p:ext uri="{BB962C8B-B14F-4D97-AF65-F5344CB8AC3E}">
        <p14:creationId xmlns:p14="http://schemas.microsoft.com/office/powerpoint/2010/main" val="30490422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l"/>
            <a:r>
              <a:rPr kumimoji="1" lang="en-US" altLang="ja-JP" dirty="0" err="1">
                <a:latin typeface="+mj-ea"/>
              </a:rPr>
              <a:t>HeadMountedDisplay</a:t>
            </a:r>
            <a:r>
              <a:rPr kumimoji="1" lang="ja-JP" altLang="en-US" dirty="0">
                <a:latin typeface="+mj-ea"/>
              </a:rPr>
              <a:t>（</a:t>
            </a:r>
            <a:r>
              <a:rPr kumimoji="1" lang="en-US" altLang="ja-JP" dirty="0">
                <a:latin typeface="+mj-ea"/>
              </a:rPr>
              <a:t>HMD</a:t>
            </a:r>
            <a:r>
              <a:rPr kumimoji="1" lang="ja-JP" altLang="en-US" dirty="0">
                <a:latin typeface="+mj-ea"/>
              </a:rPr>
              <a:t>）</a:t>
            </a:r>
          </a:p>
        </p:txBody>
      </p:sp>
      <p:sp>
        <p:nvSpPr>
          <p:cNvPr id="3" name="コンテンツ プレースホルダー 2"/>
          <p:cNvSpPr>
            <a:spLocks noGrp="1"/>
          </p:cNvSpPr>
          <p:nvPr>
            <p:ph idx="1"/>
          </p:nvPr>
        </p:nvSpPr>
        <p:spPr>
          <a:xfrm>
            <a:off x="609600" y="1600201"/>
            <a:ext cx="5486400" cy="4525963"/>
          </a:xfrm>
        </p:spPr>
        <p:txBody>
          <a:bodyPr/>
          <a:lstStyle/>
          <a:p>
            <a:pPr marL="0" indent="0">
              <a:buNone/>
            </a:pPr>
            <a:r>
              <a:rPr lang="ja-JP" altLang="en-US" sz="3600" dirty="0"/>
              <a:t>頭部装着型ディスプレイ</a:t>
            </a:r>
            <a:endParaRPr lang="en-US" altLang="ja-JP" sz="3600" dirty="0"/>
          </a:p>
          <a:p>
            <a:pPr marL="0" indent="0">
              <a:buNone/>
            </a:pPr>
            <a:r>
              <a:rPr lang="ja-JP" altLang="en-US" sz="2800" dirty="0"/>
              <a:t>レノボ社　</a:t>
            </a:r>
            <a:r>
              <a:rPr lang="en-US" altLang="ja-JP" sz="2800" dirty="0"/>
              <a:t>Mirage</a:t>
            </a:r>
            <a:r>
              <a:rPr lang="ja-JP" altLang="en-US" sz="2800" dirty="0"/>
              <a:t> </a:t>
            </a:r>
            <a:r>
              <a:rPr lang="en-US" altLang="ja-JP" sz="2800" dirty="0"/>
              <a:t>Solo</a:t>
            </a:r>
          </a:p>
          <a:p>
            <a:pPr marL="0" indent="0">
              <a:buNone/>
            </a:pPr>
            <a:endParaRPr lang="en-US" altLang="ja-JP" sz="2400" dirty="0"/>
          </a:p>
          <a:p>
            <a:pPr marL="0" indent="0">
              <a:buNone/>
            </a:pPr>
            <a:r>
              <a:rPr lang="ja-JP" altLang="en-US" sz="2800" dirty="0"/>
              <a:t>本研究では</a:t>
            </a:r>
            <a:r>
              <a:rPr lang="en-US" altLang="ja-JP" sz="2800" dirty="0"/>
              <a:t>AR</a:t>
            </a:r>
            <a:r>
              <a:rPr lang="ja-JP" altLang="en-US" sz="2800" dirty="0"/>
              <a:t>機能を利用</a:t>
            </a:r>
            <a:endParaRPr lang="en-US" altLang="ja-JP" sz="2800" dirty="0"/>
          </a:p>
          <a:p>
            <a:pPr marL="0" indent="0">
              <a:buNone/>
            </a:pPr>
            <a:endParaRPr lang="en-US" altLang="ja-JP" sz="2800" dirty="0"/>
          </a:p>
          <a:p>
            <a:pPr marL="0" indent="0">
              <a:buNone/>
            </a:pPr>
            <a:r>
              <a:rPr lang="ja-JP" altLang="en-US" sz="2800" dirty="0"/>
              <a:t>正面にカメラを内蔵</a:t>
            </a:r>
            <a:endParaRPr lang="en-US" altLang="ja-JP" sz="2800" dirty="0"/>
          </a:p>
          <a:p>
            <a:pPr marL="0" indent="0">
              <a:buNone/>
            </a:pPr>
            <a:endParaRPr lang="en-US" altLang="ja-JP" sz="2800" dirty="0"/>
          </a:p>
          <a:p>
            <a:pPr marL="0" indent="0">
              <a:buNone/>
            </a:pPr>
            <a:r>
              <a:rPr lang="ja-JP" altLang="en-US" sz="2800" dirty="0"/>
              <a:t>カメラ映像をユーザに提示する</a:t>
            </a:r>
            <a:endParaRPr lang="en-US" altLang="ja-JP" sz="2800" dirty="0"/>
          </a:p>
        </p:txBody>
      </p:sp>
      <p:pic>
        <p:nvPicPr>
          <p:cNvPr id="9" name="図 8">
            <a:extLst>
              <a:ext uri="{FF2B5EF4-FFF2-40B4-BE49-F238E27FC236}">
                <a16:creationId xmlns:a16="http://schemas.microsoft.com/office/drawing/2014/main" xmlns="" id="{6B818122-0EB8-4218-B286-B70A3933BAD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235546" y="1600200"/>
            <a:ext cx="5730095" cy="4395145"/>
          </a:xfrm>
          <a:prstGeom prst="rect">
            <a:avLst/>
          </a:prstGeom>
        </p:spPr>
      </p:pic>
    </p:spTree>
    <p:extLst>
      <p:ext uri="{BB962C8B-B14F-4D97-AF65-F5344CB8AC3E}">
        <p14:creationId xmlns:p14="http://schemas.microsoft.com/office/powerpoint/2010/main" val="42503163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l"/>
            <a:r>
              <a:rPr kumimoji="1" lang="ja-JP" altLang="en-US" dirty="0"/>
              <a:t>本システムの動作</a:t>
            </a:r>
          </a:p>
        </p:txBody>
      </p:sp>
      <p:pic>
        <p:nvPicPr>
          <p:cNvPr id="4" name="sotsurondouga1">
            <a:hlinkClick r:id="" action="ppaction://media"/>
            <a:extLst>
              <a:ext uri="{FF2B5EF4-FFF2-40B4-BE49-F238E27FC236}">
                <a16:creationId xmlns:a16="http://schemas.microsoft.com/office/drawing/2014/main" xmlns="" id="{CC130CAC-1AD0-4354-8D08-FB136FC9266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543605" y="1254770"/>
            <a:ext cx="7104790" cy="5328592"/>
          </a:xfrm>
          <a:prstGeom prst="rect">
            <a:avLst/>
          </a:prstGeom>
        </p:spPr>
      </p:pic>
    </p:spTree>
    <p:extLst>
      <p:ext uri="{BB962C8B-B14F-4D97-AF65-F5344CB8AC3E}">
        <p14:creationId xmlns:p14="http://schemas.microsoft.com/office/powerpoint/2010/main" val="3674032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70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手話学習支援システムのこれまで</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539827" y="1820863"/>
            <a:ext cx="11644931" cy="4351337"/>
          </a:xfrm>
        </p:spPr>
        <p:txBody>
          <a:bodyPr>
            <a:normAutofit/>
          </a:bodyPr>
          <a:lstStyle/>
          <a:p>
            <a:pPr>
              <a:buFont typeface="Wingdings" panose="05000000000000000000" pitchFamily="2" charset="2"/>
              <a:buChar char="l"/>
            </a:pPr>
            <a:r>
              <a:rPr kumimoji="1" lang="en-US" altLang="ja-JP" dirty="0"/>
              <a:t>2020</a:t>
            </a:r>
            <a:r>
              <a:rPr kumimoji="1" lang="ja-JP" altLang="en-US" dirty="0"/>
              <a:t>年</a:t>
            </a:r>
            <a:r>
              <a:rPr kumimoji="1" lang="en-US" altLang="ja-JP" dirty="0"/>
              <a:t>9</a:t>
            </a:r>
            <a:r>
              <a:rPr kumimoji="1" lang="ja-JP" altLang="en-US" dirty="0"/>
              <a:t>月頃　製作開始</a:t>
            </a:r>
            <a:endParaRPr kumimoji="1" lang="en-US" altLang="ja-JP" dirty="0"/>
          </a:p>
          <a:p>
            <a:pPr>
              <a:buFont typeface="Wingdings" panose="05000000000000000000" pitchFamily="2" charset="2"/>
              <a:buChar char="l"/>
            </a:pPr>
            <a:endParaRPr kumimoji="1" lang="en-US" altLang="ja-JP" dirty="0"/>
          </a:p>
          <a:p>
            <a:pPr>
              <a:buFont typeface="Wingdings" panose="05000000000000000000" pitchFamily="2" charset="2"/>
              <a:buChar char="l"/>
            </a:pPr>
            <a:r>
              <a:rPr kumimoji="1" lang="en-US" altLang="ja-JP" dirty="0"/>
              <a:t>11</a:t>
            </a:r>
            <a:r>
              <a:rPr kumimoji="1" lang="ja-JP" altLang="en-US" dirty="0"/>
              <a:t>月　電気関係学会関西連合大会　参加</a:t>
            </a:r>
            <a:endParaRPr kumimoji="1" lang="en-US" altLang="ja-JP" dirty="0"/>
          </a:p>
          <a:p>
            <a:pPr lvl="1">
              <a:buFont typeface="Wingdings" panose="05000000000000000000" pitchFamily="2" charset="2"/>
              <a:buChar char="l"/>
            </a:pPr>
            <a:r>
              <a:rPr lang="ja-JP" altLang="en-US" dirty="0"/>
              <a:t>基本的なシステムの流れ、識別手法の紹介</a:t>
            </a:r>
            <a:endParaRPr lang="en-US" altLang="ja-JP" dirty="0"/>
          </a:p>
          <a:p>
            <a:pPr lvl="1">
              <a:buFont typeface="Wingdings" panose="05000000000000000000" pitchFamily="2" charset="2"/>
              <a:buChar char="l"/>
            </a:pPr>
            <a:endParaRPr lang="en-US" altLang="ja-JP" dirty="0"/>
          </a:p>
          <a:p>
            <a:pPr lvl="1">
              <a:buFont typeface="Wingdings" panose="05000000000000000000" pitchFamily="2" charset="2"/>
              <a:buChar char="l"/>
            </a:pPr>
            <a:endParaRPr lang="en-US" altLang="ja-JP" dirty="0"/>
          </a:p>
          <a:p>
            <a:pPr>
              <a:buFont typeface="Wingdings" panose="05000000000000000000" pitchFamily="2" charset="2"/>
              <a:buChar char="l"/>
            </a:pPr>
            <a:endParaRPr kumimoji="1" lang="ja-JP" altLang="en-US" dirty="0"/>
          </a:p>
        </p:txBody>
      </p:sp>
    </p:spTree>
    <p:extLst>
      <p:ext uri="{BB962C8B-B14F-4D97-AF65-F5344CB8AC3E}">
        <p14:creationId xmlns:p14="http://schemas.microsoft.com/office/powerpoint/2010/main" val="4067854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l"/>
            <a:r>
              <a:rPr kumimoji="1" lang="ja-JP" altLang="en-US" dirty="0"/>
              <a:t>評価実験</a:t>
            </a:r>
          </a:p>
        </p:txBody>
      </p:sp>
      <p:sp>
        <p:nvSpPr>
          <p:cNvPr id="3" name="コンテンツ プレースホルダー 2"/>
          <p:cNvSpPr>
            <a:spLocks noGrp="1"/>
          </p:cNvSpPr>
          <p:nvPr>
            <p:ph idx="1"/>
          </p:nvPr>
        </p:nvSpPr>
        <p:spPr>
          <a:xfrm>
            <a:off x="609600" y="1412776"/>
            <a:ext cx="10993488" cy="5112568"/>
          </a:xfrm>
        </p:spPr>
        <p:txBody>
          <a:bodyPr>
            <a:normAutofit fontScale="92500" lnSpcReduction="10000"/>
          </a:bodyPr>
          <a:lstStyle/>
          <a:p>
            <a:r>
              <a:rPr lang="ja-JP" altLang="en-US" sz="2800" dirty="0"/>
              <a:t>本システムを用いたロボットの組立を体験してもらう</a:t>
            </a:r>
            <a:endParaRPr lang="en-US" altLang="ja-JP" sz="2800" dirty="0"/>
          </a:p>
          <a:p>
            <a:r>
              <a:rPr lang="ja-JP" altLang="en-US" sz="2800" dirty="0"/>
              <a:t>本学学生及び教職員、計</a:t>
            </a:r>
            <a:r>
              <a:rPr lang="en-US" altLang="ja-JP" sz="2800" dirty="0"/>
              <a:t>15</a:t>
            </a:r>
            <a:r>
              <a:rPr lang="ja-JP" altLang="en-US" sz="2800" dirty="0"/>
              <a:t>名に実施</a:t>
            </a:r>
            <a:endParaRPr lang="en-US" altLang="ja-JP" sz="2800" dirty="0"/>
          </a:p>
          <a:p>
            <a:r>
              <a:rPr lang="ja-JP" altLang="en-US" sz="2800" dirty="0"/>
              <a:t>評価基準</a:t>
            </a:r>
            <a:endParaRPr lang="en-US" altLang="ja-JP" sz="2800" dirty="0"/>
          </a:p>
          <a:p>
            <a:pPr marL="914400" lvl="1" indent="-514350">
              <a:lnSpc>
                <a:spcPct val="150000"/>
              </a:lnSpc>
              <a:buFont typeface="+mj-lt"/>
              <a:buAutoNum type="arabicPeriod"/>
            </a:pPr>
            <a:r>
              <a:rPr kumimoji="1" lang="ja-JP" altLang="en-US" dirty="0"/>
              <a:t>分かりやすさ</a:t>
            </a:r>
            <a:endParaRPr kumimoji="1" lang="en-US" altLang="ja-JP" dirty="0"/>
          </a:p>
          <a:p>
            <a:pPr marL="914400" lvl="1" indent="-514350">
              <a:lnSpc>
                <a:spcPct val="150000"/>
              </a:lnSpc>
              <a:buFont typeface="+mj-lt"/>
              <a:buAutoNum type="arabicPeriod"/>
            </a:pPr>
            <a:r>
              <a:rPr kumimoji="1" lang="ja-JP" altLang="en-US" dirty="0"/>
              <a:t>作業効率の向上</a:t>
            </a:r>
            <a:endParaRPr kumimoji="1" lang="en-US" altLang="ja-JP" dirty="0"/>
          </a:p>
          <a:p>
            <a:pPr marL="914400" lvl="1" indent="-514350">
              <a:lnSpc>
                <a:spcPct val="150000"/>
              </a:lnSpc>
              <a:buFont typeface="+mj-lt"/>
              <a:buAutoNum type="arabicPeriod"/>
            </a:pPr>
            <a:r>
              <a:rPr lang="ja-JP" altLang="en-US" dirty="0"/>
              <a:t>作業品質の向上</a:t>
            </a:r>
            <a:endParaRPr lang="en-US" altLang="ja-JP" dirty="0"/>
          </a:p>
          <a:p>
            <a:pPr>
              <a:lnSpc>
                <a:spcPct val="150000"/>
              </a:lnSpc>
            </a:pPr>
            <a:r>
              <a:rPr lang="ja-JP" altLang="en-US" sz="2800" dirty="0"/>
              <a:t>従来の紙の説明書を基準に</a:t>
            </a:r>
            <a:r>
              <a:rPr lang="en-US" altLang="ja-JP" sz="2800" dirty="0"/>
              <a:t>5</a:t>
            </a:r>
            <a:r>
              <a:rPr lang="ja-JP" altLang="en-US" sz="2800" dirty="0"/>
              <a:t>段階評価を行った</a:t>
            </a:r>
            <a:endParaRPr lang="en-US" altLang="ja-JP" sz="2800" dirty="0"/>
          </a:p>
          <a:p>
            <a:pPr marL="0" indent="0" algn="ctr">
              <a:lnSpc>
                <a:spcPct val="150000"/>
              </a:lnSpc>
              <a:buNone/>
            </a:pPr>
            <a:r>
              <a:rPr lang="ja-JP" altLang="en-US" sz="2600" dirty="0"/>
              <a:t>とても悪い　　悪い　　同等　　良い　　とても良い</a:t>
            </a:r>
            <a:endParaRPr lang="en-US" altLang="ja-JP" sz="2600" dirty="0"/>
          </a:p>
          <a:p>
            <a:pPr marL="0" indent="0" algn="ctr">
              <a:lnSpc>
                <a:spcPct val="150000"/>
              </a:lnSpc>
              <a:buNone/>
            </a:pPr>
            <a:r>
              <a:rPr lang="ja-JP" altLang="en-US" sz="2800" dirty="0"/>
              <a:t>１　　　　　２　　　　３　　　　４　　　　　５</a:t>
            </a:r>
            <a:endParaRPr lang="en-US" altLang="ja-JP" sz="2800" dirty="0"/>
          </a:p>
        </p:txBody>
      </p:sp>
    </p:spTree>
    <p:extLst>
      <p:ext uri="{BB962C8B-B14F-4D97-AF65-F5344CB8AC3E}">
        <p14:creationId xmlns:p14="http://schemas.microsoft.com/office/powerpoint/2010/main" val="30111067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l"/>
            <a:r>
              <a:rPr kumimoji="1" lang="ja-JP" altLang="en-US" dirty="0"/>
              <a:t>評価実験結果</a:t>
            </a:r>
          </a:p>
        </p:txBody>
      </p:sp>
      <p:sp>
        <p:nvSpPr>
          <p:cNvPr id="3" name="コンテンツ プレースホルダー 2"/>
          <p:cNvSpPr>
            <a:spLocks noGrp="1"/>
          </p:cNvSpPr>
          <p:nvPr>
            <p:ph idx="1"/>
          </p:nvPr>
        </p:nvSpPr>
        <p:spPr>
          <a:xfrm>
            <a:off x="1981200" y="4566611"/>
            <a:ext cx="8229600" cy="2164316"/>
          </a:xfrm>
        </p:spPr>
        <p:txBody>
          <a:bodyPr>
            <a:normAutofit lnSpcReduction="10000"/>
          </a:bodyPr>
          <a:lstStyle/>
          <a:p>
            <a:r>
              <a:rPr lang="ja-JP" altLang="en-US" dirty="0"/>
              <a:t>分かりやすさ</a:t>
            </a:r>
            <a:r>
              <a:rPr lang="ja-JP" altLang="en-US" dirty="0">
                <a:solidFill>
                  <a:srgbClr val="0070C0"/>
                </a:solidFill>
              </a:rPr>
              <a:t>■</a:t>
            </a:r>
            <a:r>
              <a:rPr lang="ja-JP" altLang="en-US" dirty="0"/>
              <a:t>：高い評価を得ている</a:t>
            </a:r>
            <a:endParaRPr lang="en-US" altLang="ja-JP" dirty="0"/>
          </a:p>
          <a:p>
            <a:pPr>
              <a:lnSpc>
                <a:spcPct val="150000"/>
              </a:lnSpc>
            </a:pPr>
            <a:r>
              <a:rPr lang="ja-JP" altLang="en-US" dirty="0"/>
              <a:t>作業効率</a:t>
            </a:r>
            <a:r>
              <a:rPr lang="ja-JP" altLang="en-US" dirty="0">
                <a:solidFill>
                  <a:schemeClr val="accent6">
                    <a:lumMod val="60000"/>
                    <a:lumOff val="40000"/>
                  </a:schemeClr>
                </a:solidFill>
              </a:rPr>
              <a:t>■</a:t>
            </a:r>
            <a:r>
              <a:rPr lang="ja-JP" altLang="en-US" dirty="0">
                <a:solidFill>
                  <a:srgbClr val="0070C0"/>
                </a:solidFill>
              </a:rPr>
              <a:t> </a:t>
            </a:r>
            <a:r>
              <a:rPr lang="ja-JP" altLang="en-US" dirty="0"/>
              <a:t>：従来とあまり変わらない評価</a:t>
            </a:r>
          </a:p>
          <a:p>
            <a:pPr>
              <a:lnSpc>
                <a:spcPct val="150000"/>
              </a:lnSpc>
            </a:pPr>
            <a:r>
              <a:rPr lang="ja-JP" altLang="en-US" dirty="0"/>
              <a:t>作業</a:t>
            </a:r>
            <a:r>
              <a:rPr lang="ja-JP" altLang="ja-JP" dirty="0"/>
              <a:t>品質</a:t>
            </a:r>
            <a:r>
              <a:rPr lang="ja-JP" altLang="en-US" dirty="0">
                <a:solidFill>
                  <a:srgbClr val="C00000"/>
                </a:solidFill>
              </a:rPr>
              <a:t>■</a:t>
            </a:r>
            <a:r>
              <a:rPr lang="ja-JP" altLang="en-US" dirty="0">
                <a:solidFill>
                  <a:srgbClr val="0070C0"/>
                </a:solidFill>
              </a:rPr>
              <a:t> </a:t>
            </a:r>
            <a:r>
              <a:rPr lang="ja-JP" altLang="ja-JP" dirty="0"/>
              <a:t>：評価が</a:t>
            </a:r>
            <a:r>
              <a:rPr lang="en-US" altLang="ja-JP" dirty="0"/>
              <a:t>3</a:t>
            </a:r>
            <a:r>
              <a:rPr lang="ja-JP" altLang="ja-JP" dirty="0"/>
              <a:t>と</a:t>
            </a:r>
            <a:r>
              <a:rPr lang="en-US" altLang="ja-JP" dirty="0"/>
              <a:t>5</a:t>
            </a:r>
            <a:r>
              <a:rPr lang="ja-JP" altLang="ja-JP" dirty="0"/>
              <a:t>に分かれている</a:t>
            </a:r>
          </a:p>
          <a:p>
            <a:pPr>
              <a:lnSpc>
                <a:spcPct val="150000"/>
              </a:lnSpc>
            </a:pPr>
            <a:endParaRPr lang="ja-JP" altLang="en-US" sz="2800" dirty="0"/>
          </a:p>
        </p:txBody>
      </p:sp>
      <p:pic>
        <p:nvPicPr>
          <p:cNvPr id="4" name="image19.png"/>
          <p:cNvPicPr/>
          <p:nvPr/>
        </p:nvPicPr>
        <p:blipFill rotWithShape="1">
          <a:blip r:embed="rId3"/>
          <a:srcRect l="17043" b="24872"/>
          <a:stretch/>
        </p:blipFill>
        <p:spPr>
          <a:xfrm>
            <a:off x="3220928" y="1196225"/>
            <a:ext cx="6110184" cy="2448799"/>
          </a:xfrm>
          <a:prstGeom prst="rect">
            <a:avLst/>
          </a:prstGeom>
          <a:ln/>
        </p:spPr>
      </p:pic>
      <p:sp>
        <p:nvSpPr>
          <p:cNvPr id="5" name="テキスト ボックス 4">
            <a:extLst>
              <a:ext uri="{FF2B5EF4-FFF2-40B4-BE49-F238E27FC236}">
                <a16:creationId xmlns:a16="http://schemas.microsoft.com/office/drawing/2014/main" xmlns="" id="{72365995-5873-4C85-91FC-6761CCA5CED0}"/>
              </a:ext>
            </a:extLst>
          </p:cNvPr>
          <p:cNvSpPr txBox="1"/>
          <p:nvPr/>
        </p:nvSpPr>
        <p:spPr>
          <a:xfrm>
            <a:off x="1415480" y="2208275"/>
            <a:ext cx="1584176" cy="461665"/>
          </a:xfrm>
          <a:prstGeom prst="rect">
            <a:avLst/>
          </a:prstGeom>
          <a:noFill/>
        </p:spPr>
        <p:txBody>
          <a:bodyPr wrap="square" rtlCol="0">
            <a:spAutoFit/>
          </a:bodyPr>
          <a:lstStyle/>
          <a:p>
            <a:r>
              <a:rPr kumimoji="1" lang="ja-JP" altLang="en-US" sz="2400" dirty="0"/>
              <a:t>人数（人）</a:t>
            </a:r>
          </a:p>
        </p:txBody>
      </p:sp>
      <p:sp>
        <p:nvSpPr>
          <p:cNvPr id="6" name="テキスト ボックス 5">
            <a:extLst>
              <a:ext uri="{FF2B5EF4-FFF2-40B4-BE49-F238E27FC236}">
                <a16:creationId xmlns:a16="http://schemas.microsoft.com/office/drawing/2014/main" xmlns="" id="{7769779B-67E2-4FAE-8A3A-06262C6FBF5F}"/>
              </a:ext>
            </a:extLst>
          </p:cNvPr>
          <p:cNvSpPr txBox="1"/>
          <p:nvPr/>
        </p:nvSpPr>
        <p:spPr>
          <a:xfrm>
            <a:off x="2207568" y="3986284"/>
            <a:ext cx="8712968" cy="461665"/>
          </a:xfrm>
          <a:prstGeom prst="rect">
            <a:avLst/>
          </a:prstGeom>
          <a:noFill/>
        </p:spPr>
        <p:txBody>
          <a:bodyPr wrap="square" rtlCol="0">
            <a:spAutoFit/>
          </a:bodyPr>
          <a:lstStyle/>
          <a:p>
            <a:r>
              <a:rPr lang="ja-JP" altLang="en-US" sz="2400" dirty="0">
                <a:solidFill>
                  <a:srgbClr val="0070C0"/>
                </a:solidFill>
              </a:rPr>
              <a:t>■</a:t>
            </a:r>
            <a:r>
              <a:rPr lang="ja-JP" altLang="en-US" sz="2400" dirty="0"/>
              <a:t>分かりやすさ</a:t>
            </a:r>
            <a:r>
              <a:rPr lang="ja-JP" altLang="en-US" sz="2400" dirty="0">
                <a:solidFill>
                  <a:srgbClr val="0070C0"/>
                </a:solidFill>
              </a:rPr>
              <a:t>　　</a:t>
            </a:r>
            <a:r>
              <a:rPr lang="ja-JP" altLang="en-US" sz="2400" dirty="0">
                <a:solidFill>
                  <a:schemeClr val="accent3"/>
                </a:solidFill>
              </a:rPr>
              <a:t> </a:t>
            </a:r>
            <a:r>
              <a:rPr lang="ja-JP" altLang="en-US" sz="2400" dirty="0">
                <a:solidFill>
                  <a:schemeClr val="accent6">
                    <a:lumMod val="60000"/>
                    <a:lumOff val="40000"/>
                  </a:schemeClr>
                </a:solidFill>
              </a:rPr>
              <a:t>■</a:t>
            </a:r>
            <a:r>
              <a:rPr lang="ja-JP" altLang="en-US" sz="2400" dirty="0"/>
              <a:t>作業効率の向上</a:t>
            </a:r>
            <a:r>
              <a:rPr lang="ja-JP" altLang="en-US" sz="2400" dirty="0">
                <a:solidFill>
                  <a:schemeClr val="accent3"/>
                </a:solidFill>
              </a:rPr>
              <a:t>　　</a:t>
            </a:r>
            <a:r>
              <a:rPr lang="ja-JP" altLang="en-US" sz="2400" dirty="0">
                <a:solidFill>
                  <a:srgbClr val="C00000"/>
                </a:solidFill>
              </a:rPr>
              <a:t> ■</a:t>
            </a:r>
            <a:r>
              <a:rPr lang="ja-JP" altLang="en-US" sz="2400" dirty="0"/>
              <a:t>作業</a:t>
            </a:r>
            <a:r>
              <a:rPr lang="ja-JP" altLang="ja-JP" sz="2400" dirty="0"/>
              <a:t>品質</a:t>
            </a:r>
            <a:r>
              <a:rPr lang="ja-JP" altLang="en-US" sz="2400" dirty="0"/>
              <a:t>の向上</a:t>
            </a:r>
            <a:endParaRPr kumimoji="1" lang="ja-JP" altLang="en-US" sz="2400" dirty="0"/>
          </a:p>
        </p:txBody>
      </p:sp>
      <p:sp>
        <p:nvSpPr>
          <p:cNvPr id="8" name="テキスト ボックス 7">
            <a:extLst>
              <a:ext uri="{FF2B5EF4-FFF2-40B4-BE49-F238E27FC236}">
                <a16:creationId xmlns:a16="http://schemas.microsoft.com/office/drawing/2014/main" xmlns="" id="{D762A94D-3B9A-4B15-9D58-4E497859A41D}"/>
              </a:ext>
            </a:extLst>
          </p:cNvPr>
          <p:cNvSpPr txBox="1"/>
          <p:nvPr/>
        </p:nvSpPr>
        <p:spPr>
          <a:xfrm>
            <a:off x="2930272" y="1158349"/>
            <a:ext cx="360040" cy="2631490"/>
          </a:xfrm>
          <a:prstGeom prst="rect">
            <a:avLst/>
          </a:prstGeom>
          <a:noFill/>
        </p:spPr>
        <p:txBody>
          <a:bodyPr wrap="square" rtlCol="0">
            <a:spAutoFit/>
          </a:bodyPr>
          <a:lstStyle/>
          <a:p>
            <a:pPr>
              <a:lnSpc>
                <a:spcPts val="2200"/>
              </a:lnSpc>
            </a:pPr>
            <a:r>
              <a:rPr kumimoji="1" lang="en-US" altLang="ja-JP" sz="2200" dirty="0">
                <a:latin typeface="+mn-ea"/>
              </a:rPr>
              <a:t>876543210</a:t>
            </a:r>
            <a:endParaRPr kumimoji="1" lang="ja-JP" altLang="en-US" sz="2200" dirty="0">
              <a:latin typeface="+mn-ea"/>
            </a:endParaRPr>
          </a:p>
        </p:txBody>
      </p:sp>
      <p:sp>
        <p:nvSpPr>
          <p:cNvPr id="9" name="テキスト ボックス 8">
            <a:extLst>
              <a:ext uri="{FF2B5EF4-FFF2-40B4-BE49-F238E27FC236}">
                <a16:creationId xmlns:a16="http://schemas.microsoft.com/office/drawing/2014/main" xmlns="" id="{15772F82-92A1-4656-9ED8-188B190D4515}"/>
              </a:ext>
            </a:extLst>
          </p:cNvPr>
          <p:cNvSpPr txBox="1"/>
          <p:nvPr/>
        </p:nvSpPr>
        <p:spPr>
          <a:xfrm>
            <a:off x="1919536" y="3592836"/>
            <a:ext cx="8712968" cy="446276"/>
          </a:xfrm>
          <a:prstGeom prst="rect">
            <a:avLst/>
          </a:prstGeom>
          <a:noFill/>
        </p:spPr>
        <p:txBody>
          <a:bodyPr wrap="square" rtlCol="0">
            <a:spAutoFit/>
          </a:bodyPr>
          <a:lstStyle/>
          <a:p>
            <a:pPr algn="ctr"/>
            <a:r>
              <a:rPr lang="ja-JP" altLang="en-US" sz="2300" dirty="0"/>
              <a:t>評価</a:t>
            </a:r>
            <a:r>
              <a:rPr lang="en-US" altLang="ja-JP" sz="2300" dirty="0"/>
              <a:t>1</a:t>
            </a:r>
            <a:r>
              <a:rPr lang="ja-JP" altLang="en-US" sz="2300" dirty="0"/>
              <a:t>　 　評価</a:t>
            </a:r>
            <a:r>
              <a:rPr lang="en-US" altLang="ja-JP" sz="2300" dirty="0"/>
              <a:t>2</a:t>
            </a:r>
            <a:r>
              <a:rPr lang="ja-JP" altLang="en-US" sz="2300" dirty="0"/>
              <a:t>　 　評価</a:t>
            </a:r>
            <a:r>
              <a:rPr lang="en-US" altLang="ja-JP" sz="2300" dirty="0"/>
              <a:t>3</a:t>
            </a:r>
            <a:r>
              <a:rPr lang="ja-JP" altLang="en-US" sz="2300" dirty="0"/>
              <a:t>　 　評価</a:t>
            </a:r>
            <a:r>
              <a:rPr lang="en-US" altLang="ja-JP" sz="2300" dirty="0"/>
              <a:t>4</a:t>
            </a:r>
            <a:r>
              <a:rPr lang="ja-JP" altLang="en-US" sz="2300" dirty="0"/>
              <a:t>　　 評価</a:t>
            </a:r>
            <a:r>
              <a:rPr lang="en-US" altLang="ja-JP" sz="2300" dirty="0"/>
              <a:t>5</a:t>
            </a:r>
            <a:endParaRPr kumimoji="1" lang="ja-JP" altLang="en-US" sz="2300" dirty="0"/>
          </a:p>
        </p:txBody>
      </p:sp>
    </p:spTree>
    <p:extLst>
      <p:ext uri="{BB962C8B-B14F-4D97-AF65-F5344CB8AC3E}">
        <p14:creationId xmlns:p14="http://schemas.microsoft.com/office/powerpoint/2010/main" val="6955443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pPr algn="l"/>
            <a:r>
              <a:rPr kumimoji="1" lang="ja-JP" altLang="en-US" dirty="0"/>
              <a:t>評価実験結果</a:t>
            </a:r>
          </a:p>
        </p:txBody>
      </p:sp>
      <p:pic>
        <p:nvPicPr>
          <p:cNvPr id="4" name="image19.png"/>
          <p:cNvPicPr/>
          <p:nvPr/>
        </p:nvPicPr>
        <p:blipFill rotWithShape="1">
          <a:blip r:embed="rId3"/>
          <a:srcRect l="17043" b="24872"/>
          <a:stretch/>
        </p:blipFill>
        <p:spPr>
          <a:xfrm>
            <a:off x="3220928" y="1196225"/>
            <a:ext cx="6110184" cy="2448799"/>
          </a:xfrm>
          <a:prstGeom prst="rect">
            <a:avLst/>
          </a:prstGeom>
          <a:ln/>
        </p:spPr>
      </p:pic>
      <p:sp>
        <p:nvSpPr>
          <p:cNvPr id="5" name="テキスト ボックス 4">
            <a:extLst>
              <a:ext uri="{FF2B5EF4-FFF2-40B4-BE49-F238E27FC236}">
                <a16:creationId xmlns:a16="http://schemas.microsoft.com/office/drawing/2014/main" xmlns="" id="{72365995-5873-4C85-91FC-6761CCA5CED0}"/>
              </a:ext>
            </a:extLst>
          </p:cNvPr>
          <p:cNvSpPr txBox="1"/>
          <p:nvPr/>
        </p:nvSpPr>
        <p:spPr>
          <a:xfrm>
            <a:off x="1415480" y="2208275"/>
            <a:ext cx="1584176" cy="461665"/>
          </a:xfrm>
          <a:prstGeom prst="rect">
            <a:avLst/>
          </a:prstGeom>
          <a:noFill/>
        </p:spPr>
        <p:txBody>
          <a:bodyPr wrap="square" rtlCol="0">
            <a:spAutoFit/>
          </a:bodyPr>
          <a:lstStyle/>
          <a:p>
            <a:r>
              <a:rPr kumimoji="1" lang="ja-JP" altLang="en-US" sz="2400" dirty="0"/>
              <a:t>人数（人）</a:t>
            </a:r>
          </a:p>
        </p:txBody>
      </p:sp>
      <p:sp>
        <p:nvSpPr>
          <p:cNvPr id="8" name="テキスト ボックス 7">
            <a:extLst>
              <a:ext uri="{FF2B5EF4-FFF2-40B4-BE49-F238E27FC236}">
                <a16:creationId xmlns:a16="http://schemas.microsoft.com/office/drawing/2014/main" xmlns="" id="{D762A94D-3B9A-4B15-9D58-4E497859A41D}"/>
              </a:ext>
            </a:extLst>
          </p:cNvPr>
          <p:cNvSpPr txBox="1"/>
          <p:nvPr/>
        </p:nvSpPr>
        <p:spPr>
          <a:xfrm>
            <a:off x="2930272" y="1158349"/>
            <a:ext cx="360040" cy="2631490"/>
          </a:xfrm>
          <a:prstGeom prst="rect">
            <a:avLst/>
          </a:prstGeom>
          <a:noFill/>
        </p:spPr>
        <p:txBody>
          <a:bodyPr wrap="square" rtlCol="0">
            <a:spAutoFit/>
          </a:bodyPr>
          <a:lstStyle/>
          <a:p>
            <a:pPr>
              <a:lnSpc>
                <a:spcPts val="2200"/>
              </a:lnSpc>
            </a:pPr>
            <a:r>
              <a:rPr kumimoji="1" lang="en-US" altLang="ja-JP" sz="2200" dirty="0">
                <a:latin typeface="+mn-ea"/>
              </a:rPr>
              <a:t>876543210</a:t>
            </a:r>
            <a:endParaRPr kumimoji="1" lang="ja-JP" altLang="en-US" sz="2200" dirty="0">
              <a:latin typeface="+mn-ea"/>
            </a:endParaRPr>
          </a:p>
        </p:txBody>
      </p:sp>
      <p:sp>
        <p:nvSpPr>
          <p:cNvPr id="9" name="四角形吹き出し 4">
            <a:extLst>
              <a:ext uri="{FF2B5EF4-FFF2-40B4-BE49-F238E27FC236}">
                <a16:creationId xmlns:a16="http://schemas.microsoft.com/office/drawing/2014/main" xmlns="" id="{3C45000E-AD2B-4EB8-881C-668CBF63B666}"/>
              </a:ext>
            </a:extLst>
          </p:cNvPr>
          <p:cNvSpPr/>
          <p:nvPr/>
        </p:nvSpPr>
        <p:spPr>
          <a:xfrm>
            <a:off x="5879976" y="274638"/>
            <a:ext cx="1872208" cy="936104"/>
          </a:xfrm>
          <a:prstGeom prst="wedgeRectCallout">
            <a:avLst>
              <a:gd name="adj1" fmla="val -32822"/>
              <a:gd name="adj2" fmla="val 124883"/>
            </a:avLst>
          </a:prstGeom>
          <a:solidFill>
            <a:schemeClr val="bg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dirty="0">
                <a:solidFill>
                  <a:schemeClr val="tx1"/>
                </a:solidFill>
              </a:rPr>
              <a:t>平均作業時間</a:t>
            </a:r>
            <a:endParaRPr lang="en-US" altLang="ja-JP" sz="2000" dirty="0">
              <a:solidFill>
                <a:schemeClr val="tx1"/>
              </a:solidFill>
            </a:endParaRPr>
          </a:p>
          <a:p>
            <a:pPr algn="ctr"/>
            <a:r>
              <a:rPr lang="en-US" altLang="ja-JP" sz="3200" dirty="0">
                <a:solidFill>
                  <a:schemeClr val="tx1"/>
                </a:solidFill>
              </a:rPr>
              <a:t>30.2</a:t>
            </a:r>
            <a:r>
              <a:rPr lang="ja-JP" altLang="en-US" sz="3200" dirty="0">
                <a:solidFill>
                  <a:schemeClr val="tx1"/>
                </a:solidFill>
              </a:rPr>
              <a:t>分</a:t>
            </a:r>
          </a:p>
        </p:txBody>
      </p:sp>
      <p:sp>
        <p:nvSpPr>
          <p:cNvPr id="10" name="四角形吹き出し 5">
            <a:extLst>
              <a:ext uri="{FF2B5EF4-FFF2-40B4-BE49-F238E27FC236}">
                <a16:creationId xmlns:a16="http://schemas.microsoft.com/office/drawing/2014/main" xmlns="" id="{D87D67B1-3F74-4D58-B21D-8E9FFD4F673E}"/>
              </a:ext>
            </a:extLst>
          </p:cNvPr>
          <p:cNvSpPr/>
          <p:nvPr/>
        </p:nvSpPr>
        <p:spPr>
          <a:xfrm>
            <a:off x="8325624" y="289987"/>
            <a:ext cx="1872208" cy="936104"/>
          </a:xfrm>
          <a:prstGeom prst="wedgeRectCallout">
            <a:avLst>
              <a:gd name="adj1" fmla="val -35930"/>
              <a:gd name="adj2" fmla="val 151079"/>
            </a:avLst>
          </a:prstGeom>
          <a:solidFill>
            <a:schemeClr val="bg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2000" dirty="0">
                <a:solidFill>
                  <a:schemeClr val="tx1"/>
                </a:solidFill>
              </a:rPr>
              <a:t>平均作業時間</a:t>
            </a:r>
            <a:endParaRPr lang="en-US" altLang="ja-JP" sz="2000" dirty="0">
              <a:solidFill>
                <a:schemeClr val="tx1"/>
              </a:solidFill>
            </a:endParaRPr>
          </a:p>
          <a:p>
            <a:pPr algn="ctr"/>
            <a:r>
              <a:rPr lang="en-US" altLang="ja-JP" sz="3200" dirty="0">
                <a:solidFill>
                  <a:schemeClr val="tx1"/>
                </a:solidFill>
              </a:rPr>
              <a:t>38.2</a:t>
            </a:r>
            <a:r>
              <a:rPr lang="ja-JP" altLang="en-US" sz="3200" dirty="0">
                <a:solidFill>
                  <a:schemeClr val="tx1"/>
                </a:solidFill>
              </a:rPr>
              <a:t>分</a:t>
            </a:r>
          </a:p>
        </p:txBody>
      </p:sp>
      <p:sp>
        <p:nvSpPr>
          <p:cNvPr id="12" name="コンテンツ プレースホルダー 2">
            <a:extLst>
              <a:ext uri="{FF2B5EF4-FFF2-40B4-BE49-F238E27FC236}">
                <a16:creationId xmlns:a16="http://schemas.microsoft.com/office/drawing/2014/main" xmlns="" id="{28494798-8925-4255-BEB8-ABC0756C101B}"/>
              </a:ext>
            </a:extLst>
          </p:cNvPr>
          <p:cNvSpPr txBox="1">
            <a:spLocks/>
          </p:cNvSpPr>
          <p:nvPr/>
        </p:nvSpPr>
        <p:spPr>
          <a:xfrm>
            <a:off x="1487488" y="4361028"/>
            <a:ext cx="9494712" cy="2164316"/>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anose="020B0604020202020204"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kumimoji="1" sz="2000" kern="1200">
                <a:solidFill>
                  <a:schemeClr val="tx1"/>
                </a:solidFill>
                <a:latin typeface="+mn-lt"/>
                <a:ea typeface="+mn-ea"/>
                <a:cs typeface="+mn-cs"/>
              </a:defRPr>
            </a:lvl9pPr>
          </a:lstStyle>
          <a:p>
            <a:pPr>
              <a:lnSpc>
                <a:spcPct val="200000"/>
              </a:lnSpc>
            </a:pPr>
            <a:r>
              <a:rPr lang="ja-JP" altLang="en-US" dirty="0"/>
              <a:t>作業</a:t>
            </a:r>
            <a:r>
              <a:rPr lang="ja-JP" altLang="ja-JP" dirty="0"/>
              <a:t>品質</a:t>
            </a:r>
            <a:r>
              <a:rPr lang="ja-JP" altLang="en-US" dirty="0">
                <a:solidFill>
                  <a:srgbClr val="C00000"/>
                </a:solidFill>
              </a:rPr>
              <a:t>■</a:t>
            </a:r>
            <a:r>
              <a:rPr lang="ja-JP" altLang="en-US" dirty="0">
                <a:solidFill>
                  <a:srgbClr val="0070C0"/>
                </a:solidFill>
              </a:rPr>
              <a:t> </a:t>
            </a:r>
            <a:r>
              <a:rPr lang="ja-JP" altLang="ja-JP" dirty="0"/>
              <a:t>：評価が</a:t>
            </a:r>
            <a:r>
              <a:rPr lang="en-US" altLang="ja-JP" dirty="0"/>
              <a:t>3</a:t>
            </a:r>
            <a:r>
              <a:rPr lang="ja-JP" altLang="ja-JP" dirty="0"/>
              <a:t>と</a:t>
            </a:r>
            <a:r>
              <a:rPr lang="en-US" altLang="ja-JP" dirty="0"/>
              <a:t>5</a:t>
            </a:r>
            <a:r>
              <a:rPr lang="ja-JP" altLang="ja-JP" dirty="0"/>
              <a:t>に分かれている</a:t>
            </a:r>
          </a:p>
          <a:p>
            <a:pPr marL="0" indent="0">
              <a:buFont typeface="Arial" panose="020B0604020202020204" pitchFamily="34" charset="0"/>
              <a:buNone/>
            </a:pPr>
            <a:r>
              <a:rPr lang="ja-JP" altLang="en-US" dirty="0"/>
              <a:t>短時間の人→作業に慣れていて</a:t>
            </a:r>
            <a:r>
              <a:rPr lang="en-US" altLang="ja-JP" dirty="0">
                <a:latin typeface="+mn-ea"/>
              </a:rPr>
              <a:t>HMD</a:t>
            </a:r>
            <a:r>
              <a:rPr lang="ja-JP" altLang="en-US" dirty="0">
                <a:latin typeface="+mn-ea"/>
              </a:rPr>
              <a:t>が作業の阻害に</a:t>
            </a:r>
            <a:endParaRPr lang="en-US" altLang="ja-JP" dirty="0">
              <a:latin typeface="+mn-ea"/>
            </a:endParaRPr>
          </a:p>
          <a:p>
            <a:pPr marL="0" indent="0">
              <a:buFont typeface="Arial" panose="020B0604020202020204" pitchFamily="34" charset="0"/>
              <a:buNone/>
            </a:pPr>
            <a:r>
              <a:rPr lang="ja-JP" altLang="en-US" dirty="0">
                <a:latin typeface="+mn-ea"/>
              </a:rPr>
              <a:t>長時間の人</a:t>
            </a:r>
            <a:r>
              <a:rPr lang="ja-JP" altLang="en-US" dirty="0"/>
              <a:t>→本システムを十分に体験し理解を深めた</a:t>
            </a:r>
            <a:endParaRPr lang="ja-JP" altLang="en-US" dirty="0">
              <a:latin typeface="+mn-ea"/>
            </a:endParaRPr>
          </a:p>
        </p:txBody>
      </p:sp>
      <p:sp>
        <p:nvSpPr>
          <p:cNvPr id="13" name="テキスト ボックス 12">
            <a:extLst>
              <a:ext uri="{FF2B5EF4-FFF2-40B4-BE49-F238E27FC236}">
                <a16:creationId xmlns:a16="http://schemas.microsoft.com/office/drawing/2014/main" xmlns="" id="{325A2503-B692-43BA-9A0C-B3C1ABBC4676}"/>
              </a:ext>
            </a:extLst>
          </p:cNvPr>
          <p:cNvSpPr txBox="1"/>
          <p:nvPr/>
        </p:nvSpPr>
        <p:spPr>
          <a:xfrm>
            <a:off x="1919536" y="3592836"/>
            <a:ext cx="8712968" cy="446276"/>
          </a:xfrm>
          <a:prstGeom prst="rect">
            <a:avLst/>
          </a:prstGeom>
          <a:noFill/>
        </p:spPr>
        <p:txBody>
          <a:bodyPr wrap="square" rtlCol="0">
            <a:spAutoFit/>
          </a:bodyPr>
          <a:lstStyle/>
          <a:p>
            <a:pPr algn="ctr"/>
            <a:r>
              <a:rPr lang="ja-JP" altLang="en-US" sz="2300" dirty="0"/>
              <a:t>評価</a:t>
            </a:r>
            <a:r>
              <a:rPr lang="en-US" altLang="ja-JP" sz="2300" dirty="0"/>
              <a:t>1</a:t>
            </a:r>
            <a:r>
              <a:rPr lang="ja-JP" altLang="en-US" sz="2300" dirty="0"/>
              <a:t>　 　評価</a:t>
            </a:r>
            <a:r>
              <a:rPr lang="en-US" altLang="ja-JP" sz="2300" dirty="0"/>
              <a:t>2</a:t>
            </a:r>
            <a:r>
              <a:rPr lang="ja-JP" altLang="en-US" sz="2300" dirty="0"/>
              <a:t>　 　評価</a:t>
            </a:r>
            <a:r>
              <a:rPr lang="en-US" altLang="ja-JP" sz="2300" dirty="0"/>
              <a:t>3</a:t>
            </a:r>
            <a:r>
              <a:rPr lang="ja-JP" altLang="en-US" sz="2300" dirty="0"/>
              <a:t>　 　評価</a:t>
            </a:r>
            <a:r>
              <a:rPr lang="en-US" altLang="ja-JP" sz="2300" dirty="0"/>
              <a:t>4</a:t>
            </a:r>
            <a:r>
              <a:rPr lang="ja-JP" altLang="en-US" sz="2300" dirty="0"/>
              <a:t>　　 評価</a:t>
            </a:r>
            <a:r>
              <a:rPr lang="en-US" altLang="ja-JP" sz="2300" dirty="0"/>
              <a:t>5</a:t>
            </a:r>
            <a:endParaRPr kumimoji="1" lang="ja-JP" altLang="en-US" sz="2300" dirty="0"/>
          </a:p>
        </p:txBody>
      </p:sp>
      <p:sp>
        <p:nvSpPr>
          <p:cNvPr id="14" name="テキスト ボックス 13">
            <a:extLst>
              <a:ext uri="{FF2B5EF4-FFF2-40B4-BE49-F238E27FC236}">
                <a16:creationId xmlns:a16="http://schemas.microsoft.com/office/drawing/2014/main" xmlns="" id="{86526F28-26EA-472A-A592-0BFCD8BEE116}"/>
              </a:ext>
            </a:extLst>
          </p:cNvPr>
          <p:cNvSpPr txBox="1"/>
          <p:nvPr/>
        </p:nvSpPr>
        <p:spPr>
          <a:xfrm>
            <a:off x="2207568" y="3986284"/>
            <a:ext cx="8712968" cy="461665"/>
          </a:xfrm>
          <a:prstGeom prst="rect">
            <a:avLst/>
          </a:prstGeom>
          <a:noFill/>
        </p:spPr>
        <p:txBody>
          <a:bodyPr wrap="square" rtlCol="0">
            <a:spAutoFit/>
          </a:bodyPr>
          <a:lstStyle/>
          <a:p>
            <a:r>
              <a:rPr lang="ja-JP" altLang="en-US" sz="2400" dirty="0">
                <a:solidFill>
                  <a:srgbClr val="0070C0"/>
                </a:solidFill>
              </a:rPr>
              <a:t>■</a:t>
            </a:r>
            <a:r>
              <a:rPr lang="ja-JP" altLang="en-US" sz="2400" dirty="0"/>
              <a:t>分かりやすさ</a:t>
            </a:r>
            <a:r>
              <a:rPr lang="ja-JP" altLang="en-US" sz="2400" dirty="0">
                <a:solidFill>
                  <a:srgbClr val="0070C0"/>
                </a:solidFill>
              </a:rPr>
              <a:t>　　</a:t>
            </a:r>
            <a:r>
              <a:rPr lang="ja-JP" altLang="en-US" sz="2400" dirty="0">
                <a:solidFill>
                  <a:schemeClr val="accent3"/>
                </a:solidFill>
              </a:rPr>
              <a:t> </a:t>
            </a:r>
            <a:r>
              <a:rPr lang="ja-JP" altLang="en-US" sz="2400" dirty="0">
                <a:solidFill>
                  <a:schemeClr val="accent6">
                    <a:lumMod val="60000"/>
                    <a:lumOff val="40000"/>
                  </a:schemeClr>
                </a:solidFill>
              </a:rPr>
              <a:t>■</a:t>
            </a:r>
            <a:r>
              <a:rPr lang="ja-JP" altLang="en-US" sz="2400" dirty="0"/>
              <a:t>作業効率の向上</a:t>
            </a:r>
            <a:r>
              <a:rPr lang="ja-JP" altLang="en-US" sz="2400" dirty="0">
                <a:solidFill>
                  <a:schemeClr val="accent3"/>
                </a:solidFill>
              </a:rPr>
              <a:t>　　</a:t>
            </a:r>
            <a:r>
              <a:rPr lang="ja-JP" altLang="en-US" sz="2400" dirty="0">
                <a:solidFill>
                  <a:srgbClr val="C00000"/>
                </a:solidFill>
              </a:rPr>
              <a:t> ■</a:t>
            </a:r>
            <a:r>
              <a:rPr lang="ja-JP" altLang="en-US" sz="2400" dirty="0"/>
              <a:t>作業</a:t>
            </a:r>
            <a:r>
              <a:rPr lang="ja-JP" altLang="ja-JP" sz="2400" dirty="0"/>
              <a:t>品質</a:t>
            </a:r>
            <a:r>
              <a:rPr lang="ja-JP" altLang="en-US" sz="2400" dirty="0"/>
              <a:t>の向上</a:t>
            </a:r>
            <a:endParaRPr kumimoji="1" lang="ja-JP" altLang="en-US" sz="2400" dirty="0"/>
          </a:p>
        </p:txBody>
      </p:sp>
    </p:spTree>
    <p:extLst>
      <p:ext uri="{BB962C8B-B14F-4D97-AF65-F5344CB8AC3E}">
        <p14:creationId xmlns:p14="http://schemas.microsoft.com/office/powerpoint/2010/main" val="38763055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今何作ってる？</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539827" y="1820863"/>
            <a:ext cx="11644931" cy="4351337"/>
          </a:xfrm>
        </p:spPr>
        <p:txBody>
          <a:bodyPr>
            <a:normAutofit/>
          </a:bodyPr>
          <a:lstStyle/>
          <a:p>
            <a:pPr>
              <a:buFont typeface="Wingdings" panose="05000000000000000000" pitchFamily="2" charset="2"/>
              <a:buChar char="l"/>
            </a:pPr>
            <a:r>
              <a:rPr kumimoji="1" lang="ja-JP" altLang="en-US" sz="2800" dirty="0"/>
              <a:t>「ハンドトラッキング機能搭載</a:t>
            </a:r>
            <a:r>
              <a:rPr kumimoji="1" lang="en-US" altLang="ja-JP" sz="2800" dirty="0"/>
              <a:t>HMD</a:t>
            </a:r>
            <a:r>
              <a:rPr kumimoji="1" lang="ja-JP" altLang="en-US" sz="2800" dirty="0"/>
              <a:t>を用いた手話学習支援システムの検討」</a:t>
            </a:r>
            <a:endParaRPr kumimoji="1" lang="en-US" altLang="ja-JP" sz="2800" dirty="0"/>
          </a:p>
          <a:p>
            <a:pPr>
              <a:buFont typeface="Wingdings" panose="05000000000000000000" pitchFamily="2" charset="2"/>
              <a:buChar char="l"/>
            </a:pPr>
            <a:endParaRPr lang="en-US" altLang="ja-JP" sz="2800" dirty="0"/>
          </a:p>
          <a:p>
            <a:pPr>
              <a:buFont typeface="Wingdings" panose="05000000000000000000" pitchFamily="2" charset="2"/>
              <a:buChar char="l"/>
            </a:pPr>
            <a:r>
              <a:rPr kumimoji="1" lang="ja-JP" altLang="en-US" sz="2800" dirty="0"/>
              <a:t>手話の学習を支援するための</a:t>
            </a:r>
            <a:r>
              <a:rPr kumimoji="1" lang="en-US" altLang="ja-JP" sz="2800" dirty="0"/>
              <a:t>VR</a:t>
            </a:r>
            <a:r>
              <a:rPr kumimoji="1" lang="ja-JP" altLang="en-US" sz="2800" dirty="0"/>
              <a:t>アプリケーションの開発</a:t>
            </a:r>
            <a:endParaRPr kumimoji="1" lang="en-US" altLang="ja-JP" sz="2800" dirty="0"/>
          </a:p>
          <a:p>
            <a:pPr>
              <a:buFont typeface="Wingdings" panose="05000000000000000000" pitchFamily="2" charset="2"/>
              <a:buChar char="l"/>
            </a:pPr>
            <a:endParaRPr lang="en-US" altLang="ja-JP" sz="2800" dirty="0"/>
          </a:p>
          <a:p>
            <a:pPr>
              <a:buFont typeface="Wingdings" panose="05000000000000000000" pitchFamily="2" charset="2"/>
              <a:buChar char="l"/>
            </a:pPr>
            <a:r>
              <a:rPr kumimoji="1" lang="ja-JP" altLang="en-US" sz="2800" dirty="0"/>
              <a:t>修士論文として仕上げるべく実装を進めている</a:t>
            </a:r>
          </a:p>
        </p:txBody>
      </p:sp>
    </p:spTree>
    <p:extLst>
      <p:ext uri="{BB962C8B-B14F-4D97-AF65-F5344CB8AC3E}">
        <p14:creationId xmlns:p14="http://schemas.microsoft.com/office/powerpoint/2010/main" val="317557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本研究の</a:t>
            </a:r>
            <a:r>
              <a:rPr kumimoji="1" lang="ja-JP" altLang="en-US"/>
              <a:t>背景（従来法と問題点</a:t>
            </a:r>
            <a:r>
              <a:rPr kumimoji="1" lang="ja-JP" altLang="en-US" dirty="0"/>
              <a:t>）</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549141" y="3688524"/>
            <a:ext cx="4977906" cy="2591090"/>
          </a:xfrm>
        </p:spPr>
        <p:txBody>
          <a:bodyPr>
            <a:normAutofit/>
          </a:bodyPr>
          <a:lstStyle/>
          <a:p>
            <a:pPr>
              <a:buFont typeface="Wingdings" panose="05000000000000000000" pitchFamily="2" charset="2"/>
              <a:buChar char="l"/>
            </a:pPr>
            <a:r>
              <a:rPr kumimoji="1" lang="ja-JP" altLang="en-US" sz="2800" dirty="0"/>
              <a:t>イラスト、写真：静止画であり　　　</a:t>
            </a:r>
            <a:r>
              <a:rPr kumimoji="1" lang="ja-JP" altLang="en-US" sz="2800" dirty="0">
                <a:solidFill>
                  <a:srgbClr val="C00000"/>
                </a:solidFill>
              </a:rPr>
              <a:t>動き</a:t>
            </a:r>
            <a:r>
              <a:rPr kumimoji="1" lang="ja-JP" altLang="en-US" sz="2800" dirty="0"/>
              <a:t>の表現が難しい</a:t>
            </a:r>
            <a:endParaRPr kumimoji="1" lang="en-US" altLang="ja-JP" sz="2800" dirty="0"/>
          </a:p>
          <a:p>
            <a:pPr>
              <a:buFont typeface="Wingdings" panose="05000000000000000000" pitchFamily="2" charset="2"/>
              <a:buChar char="l"/>
            </a:pPr>
            <a:r>
              <a:rPr lang="ja-JP" altLang="en-US" sz="2800" dirty="0"/>
              <a:t>全般：</a:t>
            </a:r>
            <a:r>
              <a:rPr lang="ja-JP" altLang="en-US" sz="2800" dirty="0">
                <a:solidFill>
                  <a:srgbClr val="C00000"/>
                </a:solidFill>
              </a:rPr>
              <a:t>利き手が反転</a:t>
            </a:r>
            <a:r>
              <a:rPr lang="ja-JP" altLang="en-US" sz="2800" dirty="0"/>
              <a:t>する特性</a:t>
            </a:r>
            <a:endParaRPr lang="en-US" altLang="ja-JP" sz="2800" dirty="0"/>
          </a:p>
          <a:p>
            <a:pPr marL="0" indent="0">
              <a:buNone/>
            </a:pPr>
            <a:r>
              <a:rPr lang="en-US" altLang="ja-JP" sz="2800" dirty="0">
                <a:solidFill>
                  <a:srgbClr val="C00000"/>
                </a:solidFill>
              </a:rPr>
              <a:t>	</a:t>
            </a:r>
            <a:r>
              <a:rPr lang="ja-JP" altLang="en-US" sz="2800" dirty="0">
                <a:solidFill>
                  <a:srgbClr val="C00000"/>
                </a:solidFill>
              </a:rPr>
              <a:t>　 限られた視点</a:t>
            </a:r>
            <a:r>
              <a:rPr lang="ja-JP" altLang="en-US" sz="2800" dirty="0"/>
              <a:t>方向</a:t>
            </a:r>
            <a:endParaRPr lang="en-US" altLang="ja-JP" dirty="0"/>
          </a:p>
          <a:p>
            <a:pPr marL="457200" lvl="1" indent="0">
              <a:buNone/>
            </a:pPr>
            <a:r>
              <a:rPr lang="ja-JP" altLang="en-US" dirty="0"/>
              <a:t>　</a:t>
            </a:r>
            <a:r>
              <a:rPr lang="en-US" altLang="ja-JP" dirty="0"/>
              <a:t>	</a:t>
            </a:r>
            <a:r>
              <a:rPr lang="ja-JP" altLang="en-US" dirty="0"/>
              <a:t>　 </a:t>
            </a:r>
            <a:r>
              <a:rPr lang="ja-JP" altLang="en-US" dirty="0">
                <a:solidFill>
                  <a:srgbClr val="C00000"/>
                </a:solidFill>
              </a:rPr>
              <a:t>合否の確認</a:t>
            </a:r>
            <a:r>
              <a:rPr lang="ja-JP" altLang="en-US" dirty="0"/>
              <a:t>ができない</a:t>
            </a:r>
            <a:endParaRPr lang="en-US" altLang="ja-JP" dirty="0"/>
          </a:p>
        </p:txBody>
      </p:sp>
      <p:pic>
        <p:nvPicPr>
          <p:cNvPr id="10" name="グラフィックス 9" descr="ユーザー">
            <a:extLst>
              <a:ext uri="{FF2B5EF4-FFF2-40B4-BE49-F238E27FC236}">
                <a16:creationId xmlns:a16="http://schemas.microsoft.com/office/drawing/2014/main" xmlns="" id="{18DAAC9D-EC53-4FF0-B3DF-D1E2F4E35623}"/>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6904295" y="3844583"/>
            <a:ext cx="1910592" cy="1910592"/>
          </a:xfrm>
          <a:prstGeom prst="rect">
            <a:avLst/>
          </a:prstGeom>
        </p:spPr>
      </p:pic>
      <p:pic>
        <p:nvPicPr>
          <p:cNvPr id="13" name="グラフィックス 12" descr="ユーザー">
            <a:extLst>
              <a:ext uri="{FF2B5EF4-FFF2-40B4-BE49-F238E27FC236}">
                <a16:creationId xmlns:a16="http://schemas.microsoft.com/office/drawing/2014/main" xmlns="" id="{38141148-A83A-4942-AD79-96A10CE5E91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xmlns="" r:embed="rId4"/>
              </a:ext>
            </a:extLst>
          </a:blip>
          <a:stretch>
            <a:fillRect/>
          </a:stretch>
        </p:blipFill>
        <p:spPr>
          <a:xfrm>
            <a:off x="8769674" y="4271118"/>
            <a:ext cx="1910592" cy="1910592"/>
          </a:xfrm>
          <a:prstGeom prst="rect">
            <a:avLst/>
          </a:prstGeom>
        </p:spPr>
      </p:pic>
      <p:sp>
        <p:nvSpPr>
          <p:cNvPr id="14" name="正方形/長方形 13">
            <a:extLst>
              <a:ext uri="{FF2B5EF4-FFF2-40B4-BE49-F238E27FC236}">
                <a16:creationId xmlns:a16="http://schemas.microsoft.com/office/drawing/2014/main" xmlns="" id="{B49695A6-54AC-4596-ABE4-221328904D58}"/>
              </a:ext>
            </a:extLst>
          </p:cNvPr>
          <p:cNvSpPr/>
          <p:nvPr/>
        </p:nvSpPr>
        <p:spPr>
          <a:xfrm>
            <a:off x="6554924" y="3592056"/>
            <a:ext cx="2104126" cy="1910592"/>
          </a:xfrm>
          <a:prstGeom prst="rect">
            <a:avLst/>
          </a:prstGeom>
          <a:no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5" name="フローチャート: 論理積ゲート 14">
            <a:extLst>
              <a:ext uri="{FF2B5EF4-FFF2-40B4-BE49-F238E27FC236}">
                <a16:creationId xmlns:a16="http://schemas.microsoft.com/office/drawing/2014/main" xmlns="" id="{E86F5B98-5954-4DC6-B15A-4E24A1099687}"/>
              </a:ext>
            </a:extLst>
          </p:cNvPr>
          <p:cNvSpPr/>
          <p:nvPr/>
        </p:nvSpPr>
        <p:spPr>
          <a:xfrm rot="15076226">
            <a:off x="6624922" y="5002522"/>
            <a:ext cx="782435" cy="240011"/>
          </a:xfrm>
          <a:prstGeom prst="flowChartDelay">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6" name="フローチャート: 論理積ゲート 15">
            <a:extLst>
              <a:ext uri="{FF2B5EF4-FFF2-40B4-BE49-F238E27FC236}">
                <a16:creationId xmlns:a16="http://schemas.microsoft.com/office/drawing/2014/main" xmlns="" id="{159F6D31-77FA-416D-B166-19771DAF58E7}"/>
              </a:ext>
            </a:extLst>
          </p:cNvPr>
          <p:cNvSpPr/>
          <p:nvPr/>
        </p:nvSpPr>
        <p:spPr>
          <a:xfrm rot="17343667">
            <a:off x="10212278" y="5471954"/>
            <a:ext cx="695485" cy="248220"/>
          </a:xfrm>
          <a:prstGeom prst="flowChartDelay">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9" name="テキスト ボックス 18">
            <a:extLst>
              <a:ext uri="{FF2B5EF4-FFF2-40B4-BE49-F238E27FC236}">
                <a16:creationId xmlns:a16="http://schemas.microsoft.com/office/drawing/2014/main" xmlns="" id="{3F6217E5-BD57-4861-99B1-7B5B46DB1237}"/>
              </a:ext>
            </a:extLst>
          </p:cNvPr>
          <p:cNvSpPr txBox="1"/>
          <p:nvPr/>
        </p:nvSpPr>
        <p:spPr>
          <a:xfrm>
            <a:off x="6508665" y="4033722"/>
            <a:ext cx="996311" cy="707886"/>
          </a:xfrm>
          <a:prstGeom prst="rect">
            <a:avLst/>
          </a:prstGeom>
          <a:noFill/>
        </p:spPr>
        <p:txBody>
          <a:bodyPr wrap="square" rtlCol="0">
            <a:spAutoFit/>
          </a:bodyPr>
          <a:lstStyle/>
          <a:p>
            <a:pPr algn="ctr"/>
            <a:r>
              <a:rPr kumimoji="1" lang="ja-JP" altLang="en-US" sz="2000" b="1" dirty="0"/>
              <a:t>右手（左側）</a:t>
            </a:r>
            <a:endParaRPr kumimoji="1" lang="en-US" altLang="ja-JP" sz="2000" b="1" dirty="0"/>
          </a:p>
        </p:txBody>
      </p:sp>
      <p:sp>
        <p:nvSpPr>
          <p:cNvPr id="20" name="テキスト ボックス 19">
            <a:extLst>
              <a:ext uri="{FF2B5EF4-FFF2-40B4-BE49-F238E27FC236}">
                <a16:creationId xmlns:a16="http://schemas.microsoft.com/office/drawing/2014/main" xmlns="" id="{B9D33E73-5CCD-48E6-966F-2287AF86FA08}"/>
              </a:ext>
            </a:extLst>
          </p:cNvPr>
          <p:cNvSpPr txBox="1"/>
          <p:nvPr/>
        </p:nvSpPr>
        <p:spPr>
          <a:xfrm>
            <a:off x="7108831" y="5578171"/>
            <a:ext cx="996311" cy="400110"/>
          </a:xfrm>
          <a:prstGeom prst="rect">
            <a:avLst/>
          </a:prstGeom>
          <a:noFill/>
        </p:spPr>
        <p:txBody>
          <a:bodyPr wrap="square" rtlCol="0">
            <a:spAutoFit/>
          </a:bodyPr>
          <a:lstStyle/>
          <a:p>
            <a:pPr algn="ctr"/>
            <a:r>
              <a:rPr kumimoji="1" lang="ja-JP" altLang="en-US" sz="2000" b="1" dirty="0"/>
              <a:t>教材</a:t>
            </a:r>
            <a:endParaRPr kumimoji="1" lang="en-US" altLang="ja-JP" sz="2000" b="1" dirty="0"/>
          </a:p>
        </p:txBody>
      </p:sp>
      <p:sp>
        <p:nvSpPr>
          <p:cNvPr id="21" name="テキスト ボックス 20">
            <a:extLst>
              <a:ext uri="{FF2B5EF4-FFF2-40B4-BE49-F238E27FC236}">
                <a16:creationId xmlns:a16="http://schemas.microsoft.com/office/drawing/2014/main" xmlns="" id="{6CC083B2-B1C8-49D1-9436-03D83B69D86D}"/>
              </a:ext>
            </a:extLst>
          </p:cNvPr>
          <p:cNvSpPr txBox="1"/>
          <p:nvPr/>
        </p:nvSpPr>
        <p:spPr>
          <a:xfrm>
            <a:off x="9222214" y="5879504"/>
            <a:ext cx="996311" cy="400110"/>
          </a:xfrm>
          <a:prstGeom prst="rect">
            <a:avLst/>
          </a:prstGeom>
          <a:noFill/>
        </p:spPr>
        <p:txBody>
          <a:bodyPr wrap="square" rtlCol="0">
            <a:spAutoFit/>
          </a:bodyPr>
          <a:lstStyle/>
          <a:p>
            <a:pPr algn="ctr"/>
            <a:r>
              <a:rPr kumimoji="1" lang="ja-JP" altLang="en-US" sz="2000" b="1" dirty="0"/>
              <a:t>学習者</a:t>
            </a:r>
            <a:endParaRPr kumimoji="1" lang="en-US" altLang="ja-JP" sz="2000" b="1" dirty="0"/>
          </a:p>
        </p:txBody>
      </p:sp>
      <p:sp>
        <p:nvSpPr>
          <p:cNvPr id="22" name="テキスト ボックス 21">
            <a:extLst>
              <a:ext uri="{FF2B5EF4-FFF2-40B4-BE49-F238E27FC236}">
                <a16:creationId xmlns:a16="http://schemas.microsoft.com/office/drawing/2014/main" xmlns="" id="{FD13304B-2D00-4C75-9AB5-399DEA998177}"/>
              </a:ext>
            </a:extLst>
          </p:cNvPr>
          <p:cNvSpPr txBox="1"/>
          <p:nvPr/>
        </p:nvSpPr>
        <p:spPr>
          <a:xfrm>
            <a:off x="10192136" y="4875256"/>
            <a:ext cx="996311" cy="400110"/>
          </a:xfrm>
          <a:prstGeom prst="rect">
            <a:avLst/>
          </a:prstGeom>
          <a:noFill/>
        </p:spPr>
        <p:txBody>
          <a:bodyPr wrap="square" rtlCol="0">
            <a:spAutoFit/>
          </a:bodyPr>
          <a:lstStyle/>
          <a:p>
            <a:pPr algn="ctr"/>
            <a:r>
              <a:rPr kumimoji="1" lang="ja-JP" altLang="en-US" sz="2000" b="1" dirty="0"/>
              <a:t>右手</a:t>
            </a:r>
            <a:endParaRPr kumimoji="1" lang="en-US" altLang="ja-JP" sz="2000" b="1" dirty="0"/>
          </a:p>
        </p:txBody>
      </p:sp>
      <p:sp>
        <p:nvSpPr>
          <p:cNvPr id="23" name="コンテンツ プレースホルダー 2">
            <a:extLst>
              <a:ext uri="{FF2B5EF4-FFF2-40B4-BE49-F238E27FC236}">
                <a16:creationId xmlns:a16="http://schemas.microsoft.com/office/drawing/2014/main" xmlns="" id="{37B8D971-F644-4791-83B9-330564669C25}"/>
              </a:ext>
            </a:extLst>
          </p:cNvPr>
          <p:cNvSpPr txBox="1">
            <a:spLocks/>
          </p:cNvSpPr>
          <p:nvPr/>
        </p:nvSpPr>
        <p:spPr>
          <a:xfrm>
            <a:off x="510522" y="1600200"/>
            <a:ext cx="10515600" cy="1823552"/>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a:buFont typeface="Wingdings" panose="05000000000000000000" pitchFamily="2" charset="2"/>
              <a:buChar char="l"/>
            </a:pPr>
            <a:r>
              <a:rPr lang="ja-JP" altLang="en-US" dirty="0"/>
              <a:t>手話を習得する手段</a:t>
            </a:r>
            <a:endParaRPr lang="en-US" altLang="ja-JP" dirty="0"/>
          </a:p>
          <a:p>
            <a:pPr lvl="1">
              <a:buFont typeface="Wingdings" panose="05000000000000000000" pitchFamily="2" charset="2"/>
              <a:buChar char="l"/>
            </a:pPr>
            <a:r>
              <a:rPr lang="ja-JP" altLang="en-US" dirty="0"/>
              <a:t>書籍、ビデオ教材、</a:t>
            </a:r>
            <a:r>
              <a:rPr lang="en-US" altLang="ja-JP" dirty="0"/>
              <a:t>Web</a:t>
            </a:r>
            <a:r>
              <a:rPr lang="ja-JP" altLang="en-US" dirty="0"/>
              <a:t>サイト</a:t>
            </a:r>
            <a:endParaRPr lang="en-US" altLang="ja-JP" dirty="0"/>
          </a:p>
          <a:p>
            <a:pPr lvl="1">
              <a:buFont typeface="Wingdings" panose="05000000000000000000" pitchFamily="2" charset="2"/>
              <a:buChar char="l"/>
            </a:pPr>
            <a:r>
              <a:rPr lang="ja-JP" altLang="en-US" dirty="0"/>
              <a:t>イラスト、写真、動画などの形式</a:t>
            </a:r>
            <a:endParaRPr lang="en-US" altLang="ja-JP" dirty="0"/>
          </a:p>
          <a:p>
            <a:pPr marL="0" indent="0">
              <a:buFont typeface="Arial" pitchFamily="34" charset="0"/>
              <a:buNone/>
            </a:pPr>
            <a:endParaRPr lang="ja-JP" altLang="en-US" dirty="0"/>
          </a:p>
        </p:txBody>
      </p:sp>
    </p:spTree>
    <p:extLst>
      <p:ext uri="{BB962C8B-B14F-4D97-AF65-F5344CB8AC3E}">
        <p14:creationId xmlns:p14="http://schemas.microsoft.com/office/powerpoint/2010/main" val="42276985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本研究の目的</a:t>
            </a:r>
          </a:p>
        </p:txBody>
      </p:sp>
      <p:sp>
        <p:nvSpPr>
          <p:cNvPr id="4" name="コンテンツ プレースホルダー 2">
            <a:extLst>
              <a:ext uri="{FF2B5EF4-FFF2-40B4-BE49-F238E27FC236}">
                <a16:creationId xmlns:a16="http://schemas.microsoft.com/office/drawing/2014/main" xmlns="" id="{9F90B49F-F606-4AD5-BC5D-788D4A193C39}"/>
              </a:ext>
            </a:extLst>
          </p:cNvPr>
          <p:cNvSpPr txBox="1">
            <a:spLocks/>
          </p:cNvSpPr>
          <p:nvPr/>
        </p:nvSpPr>
        <p:spPr>
          <a:xfrm>
            <a:off x="838199" y="1929147"/>
            <a:ext cx="10515600" cy="3328654"/>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a:buFont typeface="Wingdings" panose="05000000000000000000" pitchFamily="2" charset="2"/>
              <a:buChar char="l"/>
            </a:pPr>
            <a:r>
              <a:rPr lang="ja-JP" altLang="en-US" sz="3600" dirty="0">
                <a:solidFill>
                  <a:schemeClr val="tx1">
                    <a:lumMod val="85000"/>
                    <a:lumOff val="15000"/>
                  </a:schemeClr>
                </a:solidFill>
              </a:rPr>
              <a:t>改善</a:t>
            </a:r>
            <a:endParaRPr lang="en-US" altLang="ja-JP" sz="3600" dirty="0">
              <a:solidFill>
                <a:schemeClr val="tx1">
                  <a:lumMod val="85000"/>
                  <a:lumOff val="15000"/>
                </a:schemeClr>
              </a:solidFill>
            </a:endParaRPr>
          </a:p>
          <a:p>
            <a:pPr lvl="1">
              <a:buFont typeface="Wingdings" panose="05000000000000000000" pitchFamily="2" charset="2"/>
              <a:buChar char="l"/>
            </a:pPr>
            <a:r>
              <a:rPr lang="ja-JP" altLang="en-US" dirty="0"/>
              <a:t> 手話を構成する重要な要素の</a:t>
            </a:r>
            <a:r>
              <a:rPr lang="ja-JP" altLang="en-US" dirty="0">
                <a:solidFill>
                  <a:srgbClr val="C00000"/>
                </a:solidFill>
              </a:rPr>
              <a:t>動きを取り入れる</a:t>
            </a:r>
            <a:endParaRPr lang="en-US" altLang="ja-JP" dirty="0">
              <a:solidFill>
                <a:srgbClr val="C00000"/>
              </a:solidFill>
            </a:endParaRPr>
          </a:p>
          <a:p>
            <a:pPr lvl="1">
              <a:buFont typeface="Wingdings" panose="05000000000000000000" pitchFamily="2" charset="2"/>
              <a:buChar char="l"/>
            </a:pPr>
            <a:r>
              <a:rPr lang="ja-JP" altLang="en-US" dirty="0"/>
              <a:t> 使用者は</a:t>
            </a:r>
            <a:r>
              <a:rPr lang="ja-JP" altLang="en-US" dirty="0">
                <a:solidFill>
                  <a:srgbClr val="C00000"/>
                </a:solidFill>
              </a:rPr>
              <a:t>任意方向から手本を観察</a:t>
            </a:r>
            <a:r>
              <a:rPr lang="ja-JP" altLang="en-US" dirty="0"/>
              <a:t>し理解を深める</a:t>
            </a:r>
            <a:endParaRPr lang="en-US" altLang="ja-JP" dirty="0"/>
          </a:p>
          <a:p>
            <a:pPr lvl="1">
              <a:buFont typeface="Wingdings" panose="05000000000000000000" pitchFamily="2" charset="2"/>
              <a:buChar char="l"/>
            </a:pPr>
            <a:r>
              <a:rPr lang="ja-JP" altLang="en-US" dirty="0"/>
              <a:t> 手本と使用者を</a:t>
            </a:r>
            <a:r>
              <a:rPr lang="ja-JP" altLang="en-US" dirty="0">
                <a:solidFill>
                  <a:srgbClr val="C00000"/>
                </a:solidFill>
              </a:rPr>
              <a:t>同じ方向</a:t>
            </a:r>
            <a:r>
              <a:rPr lang="ja-JP" altLang="en-US" dirty="0"/>
              <a:t>に配置し理解を容易に</a:t>
            </a:r>
            <a:endParaRPr lang="en-US" altLang="ja-JP" dirty="0">
              <a:solidFill>
                <a:srgbClr val="C00000"/>
              </a:solidFill>
            </a:endParaRPr>
          </a:p>
          <a:p>
            <a:pPr lvl="1">
              <a:buFont typeface="Wingdings" panose="05000000000000000000" pitchFamily="2" charset="2"/>
              <a:buChar char="l"/>
            </a:pPr>
            <a:r>
              <a:rPr lang="ja-JP" altLang="en-US" dirty="0"/>
              <a:t> </a:t>
            </a:r>
            <a:r>
              <a:rPr lang="ja-JP" altLang="en-US" dirty="0">
                <a:solidFill>
                  <a:srgbClr val="C00000"/>
                </a:solidFill>
              </a:rPr>
              <a:t>インタラクティブに採点</a:t>
            </a:r>
            <a:r>
              <a:rPr lang="ja-JP" altLang="en-US" dirty="0"/>
              <a:t>を実施し合否の確認を可能に</a:t>
            </a:r>
            <a:endParaRPr lang="en-US" altLang="ja-JP" dirty="0"/>
          </a:p>
          <a:p>
            <a:pPr>
              <a:buFont typeface="Wingdings" panose="05000000000000000000" pitchFamily="2" charset="2"/>
              <a:buChar char="l"/>
            </a:pPr>
            <a:endParaRPr lang="en-US" altLang="ja-JP" dirty="0"/>
          </a:p>
        </p:txBody>
      </p:sp>
      <p:sp>
        <p:nvSpPr>
          <p:cNvPr id="5" name="下矢印 3">
            <a:extLst>
              <a:ext uri="{FF2B5EF4-FFF2-40B4-BE49-F238E27FC236}">
                <a16:creationId xmlns:a16="http://schemas.microsoft.com/office/drawing/2014/main" xmlns="" id="{E5C37373-4087-4A94-B8F9-D01753F0F717}"/>
              </a:ext>
            </a:extLst>
          </p:cNvPr>
          <p:cNvSpPr/>
          <p:nvPr/>
        </p:nvSpPr>
        <p:spPr>
          <a:xfrm>
            <a:off x="5793823" y="4828604"/>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3" name="テキスト ボックス 2">
            <a:extLst>
              <a:ext uri="{FF2B5EF4-FFF2-40B4-BE49-F238E27FC236}">
                <a16:creationId xmlns:a16="http://schemas.microsoft.com/office/drawing/2014/main" xmlns="" id="{2385AABE-38EB-4AD4-B6B3-A2084425944E}"/>
              </a:ext>
            </a:extLst>
          </p:cNvPr>
          <p:cNvSpPr txBox="1"/>
          <p:nvPr/>
        </p:nvSpPr>
        <p:spPr>
          <a:xfrm>
            <a:off x="1530013" y="5608102"/>
            <a:ext cx="9131969" cy="646331"/>
          </a:xfrm>
          <a:prstGeom prst="rect">
            <a:avLst/>
          </a:prstGeom>
          <a:noFill/>
        </p:spPr>
        <p:txBody>
          <a:bodyPr wrap="square" rtlCol="0">
            <a:spAutoFit/>
          </a:bodyPr>
          <a:lstStyle/>
          <a:p>
            <a:r>
              <a:rPr lang="ja-JP" altLang="en-US" sz="3600" dirty="0"/>
              <a:t>直感的で理解しやすい学習ソフトウェアの開発</a:t>
            </a:r>
          </a:p>
        </p:txBody>
      </p:sp>
    </p:spTree>
    <p:extLst>
      <p:ext uri="{BB962C8B-B14F-4D97-AF65-F5344CB8AC3E}">
        <p14:creationId xmlns:p14="http://schemas.microsoft.com/office/powerpoint/2010/main" val="37758279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今後の方針</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r>
              <a:rPr kumimoji="1" lang="ja-JP" altLang="en-US" sz="2800" dirty="0"/>
              <a:t>手本に表情を実装</a:t>
            </a:r>
            <a:endParaRPr kumimoji="1" lang="en-US" altLang="ja-JP" sz="2800" dirty="0"/>
          </a:p>
          <a:p>
            <a:pPr lvl="1">
              <a:buFont typeface="Wingdings" panose="05000000000000000000" pitchFamily="2" charset="2"/>
              <a:buChar char="l"/>
            </a:pPr>
            <a:r>
              <a:rPr kumimoji="1" lang="ja-JP" altLang="en-US" sz="2400" dirty="0"/>
              <a:t>手話の重要な要素の一つである表情を手本が指示</a:t>
            </a:r>
            <a:endParaRPr kumimoji="1" lang="en-US" altLang="ja-JP" sz="2400" dirty="0"/>
          </a:p>
          <a:p>
            <a:pPr lvl="1">
              <a:buFont typeface="Wingdings" panose="05000000000000000000" pitchFamily="2" charset="2"/>
              <a:buChar char="l"/>
            </a:pPr>
            <a:r>
              <a:rPr lang="ja-JP" altLang="en-US" sz="2400" dirty="0"/>
              <a:t>手話の表現力を高める事が可能</a:t>
            </a:r>
            <a:endParaRPr kumimoji="1" lang="en-US" altLang="ja-JP" sz="2400" dirty="0"/>
          </a:p>
          <a:p>
            <a:pPr>
              <a:buFont typeface="Wingdings" panose="05000000000000000000" pitchFamily="2" charset="2"/>
              <a:buChar char="l"/>
            </a:pPr>
            <a:r>
              <a:rPr kumimoji="1" lang="ja-JP" altLang="en-US" sz="2800" dirty="0"/>
              <a:t>第三者による評価とフィードバック</a:t>
            </a:r>
            <a:endParaRPr kumimoji="1" lang="en-US" altLang="ja-JP" sz="2800" dirty="0"/>
          </a:p>
          <a:p>
            <a:pPr lvl="1">
              <a:buFont typeface="Wingdings" panose="05000000000000000000" pitchFamily="2" charset="2"/>
              <a:buChar char="l"/>
            </a:pPr>
            <a:r>
              <a:rPr lang="ja-JP" altLang="en-US" sz="2400" dirty="0"/>
              <a:t>ユーザエクスペリエンスを向上するために必要</a:t>
            </a:r>
            <a:endParaRPr lang="en-US" altLang="ja-JP" sz="2400" dirty="0"/>
          </a:p>
          <a:p>
            <a:pPr>
              <a:buFont typeface="Wingdings" panose="05000000000000000000" pitchFamily="2" charset="2"/>
              <a:buChar char="l"/>
            </a:pPr>
            <a:r>
              <a:rPr lang="ja-JP" altLang="en-US" sz="2800" dirty="0"/>
              <a:t>学習効率の比較調査</a:t>
            </a:r>
            <a:endParaRPr lang="en-US" altLang="ja-JP" sz="2800" dirty="0"/>
          </a:p>
          <a:p>
            <a:pPr lvl="1">
              <a:buFont typeface="Wingdings" panose="05000000000000000000" pitchFamily="2" charset="2"/>
              <a:buChar char="l"/>
            </a:pPr>
            <a:r>
              <a:rPr kumimoji="1" lang="ja-JP" altLang="en-US" sz="2400" dirty="0"/>
              <a:t>従来の学習手法と比較し</a:t>
            </a:r>
            <a:r>
              <a:rPr lang="ja-JP" altLang="en-US" sz="2400" dirty="0"/>
              <a:t>、提案手法</a:t>
            </a:r>
            <a:r>
              <a:rPr kumimoji="1" lang="ja-JP" altLang="en-US" sz="2400" dirty="0"/>
              <a:t>の学習効率を確認</a:t>
            </a:r>
          </a:p>
        </p:txBody>
      </p:sp>
      <p:sp>
        <p:nvSpPr>
          <p:cNvPr id="4" name="テキスト ボックス 3">
            <a:extLst>
              <a:ext uri="{FF2B5EF4-FFF2-40B4-BE49-F238E27FC236}">
                <a16:creationId xmlns:a16="http://schemas.microsoft.com/office/drawing/2014/main" xmlns="" id="{2B0C4B6B-9F40-4D9F-98EB-477DAA99E903}"/>
              </a:ext>
            </a:extLst>
          </p:cNvPr>
          <p:cNvSpPr txBox="1"/>
          <p:nvPr/>
        </p:nvSpPr>
        <p:spPr>
          <a:xfrm>
            <a:off x="4094490" y="5863600"/>
            <a:ext cx="4003019" cy="646331"/>
          </a:xfrm>
          <a:prstGeom prst="rect">
            <a:avLst/>
          </a:prstGeom>
          <a:noFill/>
        </p:spPr>
        <p:txBody>
          <a:bodyPr wrap="none" rtlCol="0">
            <a:spAutoFit/>
          </a:bodyPr>
          <a:lstStyle/>
          <a:p>
            <a:r>
              <a:rPr kumimoji="1" lang="ja-JP" altLang="en-US" sz="3600" b="1" dirty="0"/>
              <a:t>実用性を高めていく</a:t>
            </a:r>
            <a:endParaRPr kumimoji="1" lang="en-US" altLang="ja-JP" sz="3600" b="1" dirty="0"/>
          </a:p>
        </p:txBody>
      </p:sp>
      <p:sp>
        <p:nvSpPr>
          <p:cNvPr id="5" name="下矢印 3">
            <a:extLst>
              <a:ext uri="{FF2B5EF4-FFF2-40B4-BE49-F238E27FC236}">
                <a16:creationId xmlns:a16="http://schemas.microsoft.com/office/drawing/2014/main" xmlns="" id="{0D2083A8-9872-4673-BFDF-C35C8CDD83E6}"/>
              </a:ext>
            </a:extLst>
          </p:cNvPr>
          <p:cNvSpPr/>
          <p:nvPr/>
        </p:nvSpPr>
        <p:spPr>
          <a:xfrm>
            <a:off x="5767135" y="5205872"/>
            <a:ext cx="657728" cy="65772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6" name="テキスト ボックス 5">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11/25</a:t>
            </a:r>
          </a:p>
        </p:txBody>
      </p:sp>
    </p:spTree>
    <p:extLst>
      <p:ext uri="{BB962C8B-B14F-4D97-AF65-F5344CB8AC3E}">
        <p14:creationId xmlns:p14="http://schemas.microsoft.com/office/powerpoint/2010/main" val="1178500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本研究の背景</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443211"/>
            <a:ext cx="10515600" cy="5414790"/>
          </a:xfrm>
        </p:spPr>
        <p:txBody>
          <a:bodyPr>
            <a:normAutofit/>
          </a:bodyPr>
          <a:lstStyle/>
          <a:p>
            <a:pPr>
              <a:buFont typeface="Wingdings" panose="05000000000000000000" pitchFamily="2" charset="2"/>
              <a:buChar char="l"/>
            </a:pPr>
            <a:r>
              <a:rPr kumimoji="1" lang="ja-JP" altLang="en-US" sz="3200" dirty="0"/>
              <a:t>国内の聴覚障害者数は約３</a:t>
            </a:r>
            <a:r>
              <a:rPr kumimoji="1" lang="ja-JP" altLang="en-US" dirty="0"/>
              <a:t>４</a:t>
            </a:r>
            <a:r>
              <a:rPr kumimoji="1" lang="ja-JP" altLang="en-US" sz="3200" dirty="0"/>
              <a:t>万人</a:t>
            </a:r>
            <a:endParaRPr lang="en-US" altLang="ja-JP" sz="2400" dirty="0"/>
          </a:p>
          <a:p>
            <a:pPr>
              <a:buFont typeface="Wingdings" panose="05000000000000000000" pitchFamily="2" charset="2"/>
              <a:buChar char="l"/>
            </a:pPr>
            <a:r>
              <a:rPr kumimoji="1" lang="ja-JP" altLang="en-US" sz="3200" dirty="0"/>
              <a:t>意思疎通の為には</a:t>
            </a:r>
            <a:r>
              <a:rPr lang="ja-JP" altLang="en-US" dirty="0"/>
              <a:t>非聴覚障害者</a:t>
            </a:r>
            <a:r>
              <a:rPr kumimoji="1" lang="ja-JP" altLang="en-US" sz="3200" dirty="0"/>
              <a:t>も手話を</a:t>
            </a:r>
            <a:r>
              <a:rPr kumimoji="1" lang="en-US" altLang="ja-JP" sz="3200" dirty="0"/>
              <a:t/>
            </a:r>
            <a:br>
              <a:rPr kumimoji="1" lang="en-US" altLang="ja-JP" sz="3200" dirty="0"/>
            </a:br>
            <a:r>
              <a:rPr kumimoji="1" lang="ja-JP" altLang="en-US" sz="3200" dirty="0"/>
              <a:t>習得しなければならない</a:t>
            </a:r>
            <a:endParaRPr kumimoji="1" lang="en-US" altLang="ja-JP" sz="3200" dirty="0"/>
          </a:p>
          <a:p>
            <a:pPr>
              <a:buFont typeface="Wingdings" panose="05000000000000000000" pitchFamily="2" charset="2"/>
              <a:buChar char="l"/>
            </a:pPr>
            <a:endParaRPr lang="en-US" altLang="ja-JP" dirty="0"/>
          </a:p>
          <a:p>
            <a:pPr>
              <a:buFont typeface="Wingdings" panose="05000000000000000000" pitchFamily="2" charset="2"/>
              <a:buChar char="l"/>
            </a:pPr>
            <a:r>
              <a:rPr kumimoji="1" lang="ja-JP" altLang="en-US" sz="3200" dirty="0"/>
              <a:t>実際の聴覚障害者数</a:t>
            </a:r>
            <a:r>
              <a:rPr kumimoji="1" lang="en-US" altLang="ja-JP" sz="3200" dirty="0"/>
              <a:t/>
            </a:r>
            <a:br>
              <a:rPr kumimoji="1" lang="en-US" altLang="ja-JP" sz="3200" dirty="0"/>
            </a:br>
            <a:r>
              <a:rPr kumimoji="1" lang="ja-JP" altLang="en-US" sz="3200" dirty="0"/>
              <a:t>より多い</a:t>
            </a:r>
          </a:p>
          <a:p>
            <a:pPr>
              <a:buFont typeface="Wingdings" panose="05000000000000000000" pitchFamily="2" charset="2"/>
              <a:buChar char="l"/>
            </a:pPr>
            <a:endParaRPr kumimoji="1" lang="ja-JP" altLang="en-US" sz="3200" dirty="0"/>
          </a:p>
        </p:txBody>
      </p:sp>
      <p:sp>
        <p:nvSpPr>
          <p:cNvPr id="6" name="テキスト ボックス 5">
            <a:extLst>
              <a:ext uri="{FF2B5EF4-FFF2-40B4-BE49-F238E27FC236}">
                <a16:creationId xmlns:a16="http://schemas.microsoft.com/office/drawing/2014/main" xmlns="" id="{64A163F0-3D91-48A2-9400-61479CB4F0DF}"/>
              </a:ext>
            </a:extLst>
          </p:cNvPr>
          <p:cNvSpPr txBox="1"/>
          <p:nvPr/>
        </p:nvSpPr>
        <p:spPr>
          <a:xfrm>
            <a:off x="3281464" y="6072082"/>
            <a:ext cx="8910536" cy="338554"/>
          </a:xfrm>
          <a:prstGeom prst="rect">
            <a:avLst/>
          </a:prstGeom>
          <a:noFill/>
        </p:spPr>
        <p:txBody>
          <a:bodyPr wrap="square" rtlCol="0">
            <a:spAutoFit/>
          </a:bodyPr>
          <a:lstStyle/>
          <a:p>
            <a:r>
              <a:rPr lang="en-US" altLang="ja-JP" sz="1600" dirty="0">
                <a:latin typeface="ＭＳ Ｐゴシック" panose="020B0600070205080204" pitchFamily="50" charset="-128"/>
                <a:ea typeface="ＭＳ Ｐゴシック" panose="020B0600070205080204" pitchFamily="50" charset="-128"/>
              </a:rPr>
              <a:t>※</a:t>
            </a:r>
            <a:r>
              <a:rPr lang="ja-JP" altLang="en-US" sz="1600" dirty="0">
                <a:latin typeface="ＭＳ Ｐゴシック" panose="020B0600070205080204" pitchFamily="50" charset="-128"/>
                <a:ea typeface="ＭＳ Ｐゴシック" panose="020B0600070205080204" pitchFamily="50" charset="-128"/>
              </a:rPr>
              <a:t>　出典　厚生労働省　「平成２８年生活のしづらさ等に関する調査（全国在宅障害児・者等実態調査）」</a:t>
            </a:r>
            <a:endParaRPr lang="zh-TW" altLang="en-US" sz="1600" dirty="0">
              <a:latin typeface="ＭＳ Ｐゴシック" panose="020B0600070205080204" pitchFamily="50" charset="-128"/>
              <a:ea typeface="ＭＳ Ｐゴシック" panose="020B0600070205080204" pitchFamily="50" charset="-128"/>
            </a:endParaRPr>
          </a:p>
        </p:txBody>
      </p:sp>
      <p:sp>
        <p:nvSpPr>
          <p:cNvPr id="7" name="テキスト ボックス 6">
            <a:extLst>
              <a:ext uri="{FF2B5EF4-FFF2-40B4-BE49-F238E27FC236}">
                <a16:creationId xmlns:a16="http://schemas.microsoft.com/office/drawing/2014/main" xmlns="" id="{1FE09F43-ACDC-4C58-87C9-F2F7CD82E987}"/>
              </a:ext>
            </a:extLst>
          </p:cNvPr>
          <p:cNvSpPr txBox="1"/>
          <p:nvPr/>
        </p:nvSpPr>
        <p:spPr>
          <a:xfrm>
            <a:off x="6907789" y="1316051"/>
            <a:ext cx="396394" cy="338554"/>
          </a:xfrm>
          <a:prstGeom prst="rect">
            <a:avLst/>
          </a:prstGeom>
          <a:noFill/>
        </p:spPr>
        <p:txBody>
          <a:bodyPr wrap="square" rtlCol="0">
            <a:spAutoFit/>
          </a:bodyPr>
          <a:lstStyle/>
          <a:p>
            <a:r>
              <a:rPr lang="en-US" altLang="ja-JP" sz="1600" b="1" dirty="0">
                <a:latin typeface="ＭＳ Ｐゴシック" panose="020B0600070205080204" pitchFamily="50" charset="-128"/>
                <a:ea typeface="ＭＳ Ｐゴシック" panose="020B0600070205080204" pitchFamily="50" charset="-128"/>
              </a:rPr>
              <a:t>※</a:t>
            </a:r>
            <a:endParaRPr lang="zh-TW" altLang="en-US" sz="1600" b="1" dirty="0">
              <a:latin typeface="ＭＳ Ｐゴシック" panose="020B0600070205080204" pitchFamily="50" charset="-128"/>
              <a:ea typeface="ＭＳ Ｐゴシック" panose="020B0600070205080204" pitchFamily="50" charset="-128"/>
            </a:endParaRPr>
          </a:p>
        </p:txBody>
      </p:sp>
      <p:graphicFrame>
        <p:nvGraphicFramePr>
          <p:cNvPr id="10" name="グラフ 9">
            <a:extLst>
              <a:ext uri="{FF2B5EF4-FFF2-40B4-BE49-F238E27FC236}">
                <a16:creationId xmlns:a16="http://schemas.microsoft.com/office/drawing/2014/main" xmlns="" id="{D3F1D491-E8DB-4121-9290-F114169DF4CF}"/>
              </a:ext>
            </a:extLst>
          </p:cNvPr>
          <p:cNvGraphicFramePr>
            <a:graphicFrameLocks/>
          </p:cNvGraphicFramePr>
          <p:nvPr>
            <p:extLst>
              <p:ext uri="{D42A27DB-BD31-4B8C-83A1-F6EECF244321}">
                <p14:modId xmlns:p14="http://schemas.microsoft.com/office/powerpoint/2010/main" val="1588188045"/>
              </p:ext>
            </p:extLst>
          </p:nvPr>
        </p:nvGraphicFramePr>
        <p:xfrm>
          <a:off x="5552501" y="2555913"/>
          <a:ext cx="6274967" cy="3516169"/>
        </p:xfrm>
        <a:graphic>
          <a:graphicData uri="http://schemas.openxmlformats.org/drawingml/2006/chart">
            <c:chart xmlns:c="http://schemas.openxmlformats.org/drawingml/2006/chart" xmlns:r="http://schemas.openxmlformats.org/officeDocument/2006/relationships" r:id="rId3"/>
          </a:graphicData>
        </a:graphic>
      </p:graphicFrame>
      <p:sp>
        <p:nvSpPr>
          <p:cNvPr id="8" name="下矢印 3">
            <a:extLst>
              <a:ext uri="{FF2B5EF4-FFF2-40B4-BE49-F238E27FC236}">
                <a16:creationId xmlns:a16="http://schemas.microsoft.com/office/drawing/2014/main" xmlns="" id="{5F7EC3A2-6848-4212-82A2-67528E3347C4}"/>
              </a:ext>
            </a:extLst>
          </p:cNvPr>
          <p:cNvSpPr/>
          <p:nvPr/>
        </p:nvSpPr>
        <p:spPr>
          <a:xfrm>
            <a:off x="2808714" y="3126826"/>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9" name="テキスト ボックス 8">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2/25</a:t>
            </a:r>
          </a:p>
        </p:txBody>
      </p:sp>
    </p:spTree>
    <p:extLst>
      <p:ext uri="{BB962C8B-B14F-4D97-AF65-F5344CB8AC3E}">
        <p14:creationId xmlns:p14="http://schemas.microsoft.com/office/powerpoint/2010/main" val="26404448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ハンドトラッキング</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1588911"/>
          </a:xfrm>
        </p:spPr>
        <p:txBody>
          <a:bodyPr>
            <a:normAutofit/>
          </a:bodyPr>
          <a:lstStyle/>
          <a:p>
            <a:pPr>
              <a:buFont typeface="Wingdings" panose="05000000000000000000" pitchFamily="2" charset="2"/>
              <a:buChar char="l"/>
            </a:pPr>
            <a:r>
              <a:rPr kumimoji="1" lang="en-US" altLang="ja-JP" sz="2800" dirty="0"/>
              <a:t>HMD</a:t>
            </a:r>
            <a:r>
              <a:rPr kumimoji="1" lang="ja-JP" altLang="en-US" sz="2800" dirty="0"/>
              <a:t>（</a:t>
            </a:r>
            <a:r>
              <a:rPr kumimoji="1" lang="en-US" altLang="ja-JP" sz="2800" dirty="0"/>
              <a:t>Head Mounted</a:t>
            </a:r>
            <a:r>
              <a:rPr lang="ja-JP" altLang="en-US" sz="2800" dirty="0"/>
              <a:t> </a:t>
            </a:r>
            <a:r>
              <a:rPr lang="en-US" altLang="ja-JP" sz="2800" dirty="0"/>
              <a:t>Display</a:t>
            </a:r>
            <a:r>
              <a:rPr kumimoji="1" lang="ja-JP" altLang="en-US" sz="2800" dirty="0"/>
              <a:t>）は</a:t>
            </a:r>
            <a:r>
              <a:rPr kumimoji="1" lang="en-US" altLang="ja-JP" sz="2800" dirty="0"/>
              <a:t>Oculus Quest</a:t>
            </a:r>
            <a:r>
              <a:rPr kumimoji="1" lang="ja-JP" altLang="en-US" sz="2800" dirty="0"/>
              <a:t>を使用</a:t>
            </a:r>
            <a:endParaRPr kumimoji="1" lang="en-US" altLang="ja-JP" sz="2800" dirty="0"/>
          </a:p>
          <a:p>
            <a:pPr>
              <a:buFont typeface="Wingdings" panose="05000000000000000000" pitchFamily="2" charset="2"/>
              <a:buChar char="l"/>
            </a:pPr>
            <a:r>
              <a:rPr kumimoji="1" lang="ja-JP" altLang="en-US" sz="2800" dirty="0"/>
              <a:t>ハンドトラッキングは</a:t>
            </a:r>
            <a:r>
              <a:rPr kumimoji="1" lang="en-US" altLang="ja-JP" sz="2800" dirty="0"/>
              <a:t>Oculus Quest</a:t>
            </a:r>
            <a:r>
              <a:rPr kumimoji="1" lang="ja-JP" altLang="en-US" sz="2800" dirty="0"/>
              <a:t>の機能として提供</a:t>
            </a:r>
            <a:endParaRPr kumimoji="1" lang="en-US" altLang="ja-JP" sz="2800" dirty="0"/>
          </a:p>
          <a:p>
            <a:pPr>
              <a:buFont typeface="Wingdings" panose="05000000000000000000" pitchFamily="2" charset="2"/>
              <a:buChar char="l"/>
            </a:pPr>
            <a:r>
              <a:rPr kumimoji="1" lang="en-US" altLang="ja-JP" sz="2800" dirty="0"/>
              <a:t>Facebook</a:t>
            </a:r>
            <a:r>
              <a:rPr kumimoji="1" lang="ja-JP" altLang="en-US" sz="2800" dirty="0"/>
              <a:t>より公開された開発者ツールを通じて</a:t>
            </a:r>
            <a:r>
              <a:rPr kumimoji="1" lang="en-US" altLang="ja-JP" sz="2800" dirty="0"/>
              <a:t>Unity</a:t>
            </a:r>
            <a:r>
              <a:rPr kumimoji="1" lang="ja-JP" altLang="en-US" sz="2800" dirty="0"/>
              <a:t>で開発</a:t>
            </a:r>
            <a:endParaRPr kumimoji="1" lang="en-US" altLang="ja-JP" sz="2800" dirty="0"/>
          </a:p>
          <a:p>
            <a:pPr>
              <a:buFont typeface="Wingdings" panose="05000000000000000000" pitchFamily="2" charset="2"/>
              <a:buChar char="l"/>
            </a:pPr>
            <a:endParaRPr lang="en-US" altLang="ja-JP" sz="2800" dirty="0"/>
          </a:p>
        </p:txBody>
      </p:sp>
      <p:sp>
        <p:nvSpPr>
          <p:cNvPr id="5" name="下矢印 3">
            <a:extLst>
              <a:ext uri="{FF2B5EF4-FFF2-40B4-BE49-F238E27FC236}">
                <a16:creationId xmlns:a16="http://schemas.microsoft.com/office/drawing/2014/main" xmlns="" id="{E2DBAFA5-B144-4857-A24F-C5316D6D98B9}"/>
              </a:ext>
            </a:extLst>
          </p:cNvPr>
          <p:cNvSpPr/>
          <p:nvPr/>
        </p:nvSpPr>
        <p:spPr>
          <a:xfrm rot="16200000">
            <a:off x="5274501" y="4641680"/>
            <a:ext cx="360040" cy="360040"/>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15" name="グループ化 14">
            <a:extLst>
              <a:ext uri="{FF2B5EF4-FFF2-40B4-BE49-F238E27FC236}">
                <a16:creationId xmlns:a16="http://schemas.microsoft.com/office/drawing/2014/main" xmlns="" id="{2583DC95-F21D-499C-AEEF-FE9E294BF1C2}"/>
              </a:ext>
            </a:extLst>
          </p:cNvPr>
          <p:cNvGrpSpPr/>
          <p:nvPr/>
        </p:nvGrpSpPr>
        <p:grpSpPr>
          <a:xfrm>
            <a:off x="1102907" y="3544783"/>
            <a:ext cx="4079540" cy="2193794"/>
            <a:chOff x="7074569" y="1661704"/>
            <a:chExt cx="5117430" cy="2636756"/>
          </a:xfrm>
        </p:grpSpPr>
        <p:pic>
          <p:nvPicPr>
            <p:cNvPr id="9" name="図 8">
              <a:extLst>
                <a:ext uri="{FF2B5EF4-FFF2-40B4-BE49-F238E27FC236}">
                  <a16:creationId xmlns:a16="http://schemas.microsoft.com/office/drawing/2014/main" xmlns="" id="{B85298D5-C8A2-4368-A823-3E13347B434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074569" y="1661704"/>
              <a:ext cx="5117430" cy="2636756"/>
            </a:xfrm>
            <a:prstGeom prst="rect">
              <a:avLst/>
            </a:prstGeom>
          </p:spPr>
        </p:pic>
        <p:sp>
          <p:nvSpPr>
            <p:cNvPr id="10" name="正方形/長方形 9">
              <a:extLst>
                <a:ext uri="{FF2B5EF4-FFF2-40B4-BE49-F238E27FC236}">
                  <a16:creationId xmlns:a16="http://schemas.microsoft.com/office/drawing/2014/main" xmlns="" id="{CFF7B22B-ACFB-4F98-B13C-ED78275C4CF3}"/>
                </a:ext>
              </a:extLst>
            </p:cNvPr>
            <p:cNvSpPr/>
            <p:nvPr/>
          </p:nvSpPr>
          <p:spPr>
            <a:xfrm>
              <a:off x="8507327" y="2641599"/>
              <a:ext cx="1611232" cy="402389"/>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1600" dirty="0"/>
                <a:t>赤外線カメラ</a:t>
              </a:r>
            </a:p>
          </p:txBody>
        </p:sp>
        <p:sp>
          <p:nvSpPr>
            <p:cNvPr id="11" name="楕円 10">
              <a:extLst>
                <a:ext uri="{FF2B5EF4-FFF2-40B4-BE49-F238E27FC236}">
                  <a16:creationId xmlns:a16="http://schemas.microsoft.com/office/drawing/2014/main" xmlns="" id="{4B9399AD-7A6B-43EA-8CE2-B904BF27A661}"/>
                </a:ext>
              </a:extLst>
            </p:cNvPr>
            <p:cNvSpPr/>
            <p:nvPr/>
          </p:nvSpPr>
          <p:spPr>
            <a:xfrm>
              <a:off x="7423151" y="2028825"/>
              <a:ext cx="374649" cy="374649"/>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楕円 11">
              <a:extLst>
                <a:ext uri="{FF2B5EF4-FFF2-40B4-BE49-F238E27FC236}">
                  <a16:creationId xmlns:a16="http://schemas.microsoft.com/office/drawing/2014/main" xmlns="" id="{02EB559A-5EF3-455A-A1D5-58FE6743F0AB}"/>
                </a:ext>
              </a:extLst>
            </p:cNvPr>
            <p:cNvSpPr/>
            <p:nvPr/>
          </p:nvSpPr>
          <p:spPr>
            <a:xfrm>
              <a:off x="11271251" y="2162420"/>
              <a:ext cx="374649" cy="374649"/>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3" name="楕円 12">
              <a:extLst>
                <a:ext uri="{FF2B5EF4-FFF2-40B4-BE49-F238E27FC236}">
                  <a16:creationId xmlns:a16="http://schemas.microsoft.com/office/drawing/2014/main" xmlns="" id="{19220367-6705-45A7-8123-AB8A756FC28F}"/>
                </a:ext>
              </a:extLst>
            </p:cNvPr>
            <p:cNvSpPr/>
            <p:nvPr/>
          </p:nvSpPr>
          <p:spPr>
            <a:xfrm>
              <a:off x="10718801" y="3876651"/>
              <a:ext cx="253999" cy="267189"/>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4" name="楕円 13">
              <a:extLst>
                <a:ext uri="{FF2B5EF4-FFF2-40B4-BE49-F238E27FC236}">
                  <a16:creationId xmlns:a16="http://schemas.microsoft.com/office/drawing/2014/main" xmlns="" id="{929BF9AE-A9A8-41CE-B075-935ECCC7FDD5}"/>
                </a:ext>
              </a:extLst>
            </p:cNvPr>
            <p:cNvSpPr/>
            <p:nvPr/>
          </p:nvSpPr>
          <p:spPr>
            <a:xfrm>
              <a:off x="8102577" y="3736131"/>
              <a:ext cx="260398" cy="260400"/>
            </a:xfrm>
            <a:prstGeom prst="ellipse">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16" name="テキスト ボックス 15">
            <a:extLst>
              <a:ext uri="{FF2B5EF4-FFF2-40B4-BE49-F238E27FC236}">
                <a16:creationId xmlns:a16="http://schemas.microsoft.com/office/drawing/2014/main" xmlns="" id="{6333FC3D-6ABC-4A65-8CE9-E71F9935C63A}"/>
              </a:ext>
            </a:extLst>
          </p:cNvPr>
          <p:cNvSpPr txBox="1"/>
          <p:nvPr/>
        </p:nvSpPr>
        <p:spPr>
          <a:xfrm>
            <a:off x="964626" y="5717853"/>
            <a:ext cx="4217821" cy="461665"/>
          </a:xfrm>
          <a:prstGeom prst="rect">
            <a:avLst/>
          </a:prstGeom>
          <a:noFill/>
        </p:spPr>
        <p:txBody>
          <a:bodyPr wrap="none" rtlCol="0">
            <a:spAutoFit/>
          </a:bodyPr>
          <a:lstStyle/>
          <a:p>
            <a:r>
              <a:rPr kumimoji="1" lang="ja-JP" altLang="en-US" sz="2400" dirty="0"/>
              <a:t>四隅の赤外線カメラで手を検出</a:t>
            </a:r>
            <a:endParaRPr kumimoji="1" lang="en-US" altLang="ja-JP" sz="2400" dirty="0"/>
          </a:p>
        </p:txBody>
      </p:sp>
      <p:sp>
        <p:nvSpPr>
          <p:cNvPr id="17" name="テキスト ボックス 16">
            <a:extLst>
              <a:ext uri="{FF2B5EF4-FFF2-40B4-BE49-F238E27FC236}">
                <a16:creationId xmlns:a16="http://schemas.microsoft.com/office/drawing/2014/main" xmlns="" id="{2669A9DE-B469-4229-860A-249F385E4B7D}"/>
              </a:ext>
            </a:extLst>
          </p:cNvPr>
          <p:cNvSpPr txBox="1"/>
          <p:nvPr/>
        </p:nvSpPr>
        <p:spPr>
          <a:xfrm>
            <a:off x="838200" y="6032269"/>
            <a:ext cx="4608954" cy="461665"/>
          </a:xfrm>
          <a:prstGeom prst="rect">
            <a:avLst/>
          </a:prstGeom>
          <a:noFill/>
        </p:spPr>
        <p:txBody>
          <a:bodyPr wrap="none" rtlCol="0">
            <a:spAutoFit/>
          </a:bodyPr>
          <a:lstStyle/>
          <a:p>
            <a:r>
              <a:rPr kumimoji="1" lang="ja-JP" altLang="en-US" sz="2400" dirty="0"/>
              <a:t>指の関節角度を推定、手指を認識</a:t>
            </a:r>
            <a:endParaRPr kumimoji="1" lang="en-US" altLang="ja-JP" sz="2400" dirty="0"/>
          </a:p>
        </p:txBody>
      </p:sp>
      <p:sp>
        <p:nvSpPr>
          <p:cNvPr id="18" name="テキスト ボックス 17">
            <a:extLst>
              <a:ext uri="{FF2B5EF4-FFF2-40B4-BE49-F238E27FC236}">
                <a16:creationId xmlns:a16="http://schemas.microsoft.com/office/drawing/2014/main" xmlns="" id="{8C2194EA-DF40-42F8-9AFB-C9335AD90AC3}"/>
              </a:ext>
            </a:extLst>
          </p:cNvPr>
          <p:cNvSpPr txBox="1"/>
          <p:nvPr/>
        </p:nvSpPr>
        <p:spPr>
          <a:xfrm>
            <a:off x="6103173" y="5717853"/>
            <a:ext cx="3377848" cy="830997"/>
          </a:xfrm>
          <a:prstGeom prst="rect">
            <a:avLst/>
          </a:prstGeom>
          <a:noFill/>
        </p:spPr>
        <p:txBody>
          <a:bodyPr wrap="none" rtlCol="0">
            <a:spAutoFit/>
          </a:bodyPr>
          <a:lstStyle/>
          <a:p>
            <a:r>
              <a:rPr lang="ja-JP" altLang="en-US" sz="2400" dirty="0"/>
              <a:t>ゲームエンジン上に表現</a:t>
            </a:r>
            <a:endParaRPr lang="en-US" altLang="ja-JP" sz="2400" dirty="0"/>
          </a:p>
          <a:p>
            <a:r>
              <a:rPr lang="ja-JP" altLang="en-US" sz="2400" dirty="0"/>
              <a:t>手指３Ｄモデルを利用</a:t>
            </a:r>
            <a:endParaRPr kumimoji="1" lang="ja-JP" altLang="en-US" sz="2400" dirty="0"/>
          </a:p>
        </p:txBody>
      </p:sp>
      <p:pic>
        <p:nvPicPr>
          <p:cNvPr id="22" name="図 21">
            <a:extLst>
              <a:ext uri="{FF2B5EF4-FFF2-40B4-BE49-F238E27FC236}">
                <a16:creationId xmlns:a16="http://schemas.microsoft.com/office/drawing/2014/main" xmlns="" id="{0B3D10E2-DE58-445E-90ED-1A178DD7E5E4}"/>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13972" t="47368" r="4328" b="6702"/>
          <a:stretch/>
        </p:blipFill>
        <p:spPr>
          <a:xfrm>
            <a:off x="5726596" y="3544783"/>
            <a:ext cx="3902403" cy="2193794"/>
          </a:xfrm>
          <a:prstGeom prst="rect">
            <a:avLst/>
          </a:prstGeom>
        </p:spPr>
      </p:pic>
      <p:sp>
        <p:nvSpPr>
          <p:cNvPr id="19" name="テキスト ボックス 18">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5/25</a:t>
            </a:r>
          </a:p>
        </p:txBody>
      </p:sp>
    </p:spTree>
    <p:extLst>
      <p:ext uri="{BB962C8B-B14F-4D97-AF65-F5344CB8AC3E}">
        <p14:creationId xmlns:p14="http://schemas.microsoft.com/office/powerpoint/2010/main" val="2519541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本発表が前提とする内容</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052723"/>
          </a:xfrm>
        </p:spPr>
        <p:txBody>
          <a:bodyPr>
            <a:normAutofit/>
          </a:bodyPr>
          <a:lstStyle/>
          <a:p>
            <a:pPr marL="0" indent="0">
              <a:buNone/>
            </a:pPr>
            <a:r>
              <a:rPr lang="ja-JP" altLang="en-US" sz="2800" dirty="0"/>
              <a:t>（</a:t>
            </a:r>
            <a:r>
              <a:rPr lang="en-US" altLang="ja-JP" sz="2800" dirty="0"/>
              <a:t>1</a:t>
            </a:r>
            <a:r>
              <a:rPr lang="ja-JP" altLang="en-US" sz="2800" dirty="0"/>
              <a:t>）　学習用モードなど根幹システムの実装（昨年</a:t>
            </a:r>
            <a:r>
              <a:rPr lang="en-US" altLang="ja-JP" sz="2800" dirty="0"/>
              <a:t>11</a:t>
            </a:r>
            <a:r>
              <a:rPr lang="ja-JP" altLang="en-US" sz="2800" dirty="0"/>
              <a:t>月）</a:t>
            </a:r>
            <a:endParaRPr lang="en-US" altLang="ja-JP" sz="2800" dirty="0"/>
          </a:p>
          <a:p>
            <a:pPr marL="0" indent="0">
              <a:buNone/>
            </a:pPr>
            <a:endParaRPr lang="en-US" altLang="ja-JP" sz="2800" dirty="0"/>
          </a:p>
          <a:p>
            <a:pPr marL="0" indent="0">
              <a:buNone/>
            </a:pPr>
            <a:r>
              <a:rPr lang="ja-JP" altLang="en-US" sz="2800" dirty="0"/>
              <a:t>（</a:t>
            </a:r>
            <a:r>
              <a:rPr lang="en-US" altLang="ja-JP" sz="2800" dirty="0"/>
              <a:t>2</a:t>
            </a:r>
            <a:r>
              <a:rPr lang="ja-JP" altLang="en-US" sz="2800" dirty="0"/>
              <a:t>）　手形状の識別手法をあらため、認識を詳細化（</a:t>
            </a:r>
            <a:r>
              <a:rPr lang="en-US" altLang="ja-JP" sz="2800" dirty="0"/>
              <a:t>1</a:t>
            </a:r>
            <a:r>
              <a:rPr lang="ja-JP" altLang="en-US" sz="2800" dirty="0"/>
              <a:t>月）</a:t>
            </a:r>
            <a:endParaRPr lang="en-US" altLang="ja-JP" sz="2800" dirty="0"/>
          </a:p>
          <a:p>
            <a:pPr marL="0" indent="0">
              <a:buNone/>
            </a:pPr>
            <a:endParaRPr lang="en-US" altLang="ja-JP" sz="2800" dirty="0"/>
          </a:p>
          <a:p>
            <a:pPr marL="0" indent="0">
              <a:buNone/>
            </a:pPr>
            <a:endParaRPr lang="en-US" altLang="ja-JP" sz="2800" dirty="0"/>
          </a:p>
          <a:p>
            <a:pPr marL="0" indent="0">
              <a:buNone/>
            </a:pPr>
            <a:r>
              <a:rPr lang="ja-JP" altLang="en-US" sz="2800" dirty="0"/>
              <a:t>（</a:t>
            </a:r>
            <a:r>
              <a:rPr lang="en-US" altLang="ja-JP" sz="2800" dirty="0"/>
              <a:t>3</a:t>
            </a:r>
            <a:r>
              <a:rPr lang="ja-JP" altLang="en-US" sz="2800" dirty="0"/>
              <a:t>）　テスト用モードの実装（本発表）</a:t>
            </a:r>
            <a:endParaRPr lang="en-US" altLang="ja-JP" sz="2800" dirty="0"/>
          </a:p>
        </p:txBody>
      </p:sp>
      <p:sp>
        <p:nvSpPr>
          <p:cNvPr id="21" name="下矢印 3">
            <a:extLst>
              <a:ext uri="{FF2B5EF4-FFF2-40B4-BE49-F238E27FC236}">
                <a16:creationId xmlns:a16="http://schemas.microsoft.com/office/drawing/2014/main" xmlns="" id="{DFC576F2-2B3E-4AB5-9DEB-8E8E5ADDF988}"/>
              </a:ext>
            </a:extLst>
          </p:cNvPr>
          <p:cNvSpPr/>
          <p:nvPr/>
        </p:nvSpPr>
        <p:spPr>
          <a:xfrm>
            <a:off x="3777736" y="3545050"/>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5" name="テキスト ボックス 4">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6/25</a:t>
            </a:r>
          </a:p>
        </p:txBody>
      </p:sp>
    </p:spTree>
    <p:extLst>
      <p:ext uri="{BB962C8B-B14F-4D97-AF65-F5344CB8AC3E}">
        <p14:creationId xmlns:p14="http://schemas.microsoft.com/office/powerpoint/2010/main" val="22550462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animEffect transition="in" filter="fade">
                                      <p:cBhvr>
                                        <p:cTn id="17" dur="500"/>
                                        <p:tgtEl>
                                          <p:spTgt spid="3">
                                            <p:txEl>
                                              <p:pRg st="5" end="5"/>
                                            </p:txEl>
                                          </p:spTgt>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21" grpId="0" uiExpand="1"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本システムで想定する学習手順</a:t>
            </a:r>
          </a:p>
        </p:txBody>
      </p:sp>
      <p:sp>
        <p:nvSpPr>
          <p:cNvPr id="3" name="四角形: 角を丸くする 2">
            <a:extLst>
              <a:ext uri="{FF2B5EF4-FFF2-40B4-BE49-F238E27FC236}">
                <a16:creationId xmlns:a16="http://schemas.microsoft.com/office/drawing/2014/main" xmlns="" id="{0D7C8466-55D5-4D53-947F-C355A6FBDEE0}"/>
              </a:ext>
            </a:extLst>
          </p:cNvPr>
          <p:cNvSpPr/>
          <p:nvPr/>
        </p:nvSpPr>
        <p:spPr>
          <a:xfrm>
            <a:off x="6300538" y="2458450"/>
            <a:ext cx="3204411" cy="1106905"/>
          </a:xfrm>
          <a:prstGeom prst="roundRect">
            <a:avLst/>
          </a:prstGeom>
          <a:solidFill>
            <a:schemeClr val="bg1"/>
          </a:solidFill>
          <a:ln w="381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ja-JP" altLang="en-US" sz="4000" dirty="0">
                <a:solidFill>
                  <a:schemeClr val="tx1"/>
                </a:solidFill>
              </a:rPr>
              <a:t>学習モード</a:t>
            </a:r>
          </a:p>
        </p:txBody>
      </p:sp>
      <p:sp>
        <p:nvSpPr>
          <p:cNvPr id="15" name="テキスト ボックス 14">
            <a:extLst>
              <a:ext uri="{FF2B5EF4-FFF2-40B4-BE49-F238E27FC236}">
                <a16:creationId xmlns:a16="http://schemas.microsoft.com/office/drawing/2014/main" xmlns="" id="{BAAE4CBB-1A4D-4338-8496-DCDA6C1AED18}"/>
              </a:ext>
            </a:extLst>
          </p:cNvPr>
          <p:cNvSpPr txBox="1"/>
          <p:nvPr/>
        </p:nvSpPr>
        <p:spPr>
          <a:xfrm>
            <a:off x="2001253" y="1600200"/>
            <a:ext cx="3031958" cy="646331"/>
          </a:xfrm>
          <a:prstGeom prst="rect">
            <a:avLst/>
          </a:prstGeom>
          <a:noFill/>
        </p:spPr>
        <p:txBody>
          <a:bodyPr wrap="square" rtlCol="0">
            <a:spAutoFit/>
          </a:bodyPr>
          <a:lstStyle/>
          <a:p>
            <a:r>
              <a:rPr kumimoji="1" lang="ja-JP" altLang="en-US" sz="3600" dirty="0"/>
              <a:t>手本の観察</a:t>
            </a:r>
          </a:p>
        </p:txBody>
      </p:sp>
      <p:sp>
        <p:nvSpPr>
          <p:cNvPr id="16" name="テキスト ボックス 15">
            <a:extLst>
              <a:ext uri="{FF2B5EF4-FFF2-40B4-BE49-F238E27FC236}">
                <a16:creationId xmlns:a16="http://schemas.microsoft.com/office/drawing/2014/main" xmlns="" id="{4F780717-5F11-4DB9-B9E9-0E967E42E630}"/>
              </a:ext>
            </a:extLst>
          </p:cNvPr>
          <p:cNvSpPr txBox="1"/>
          <p:nvPr/>
        </p:nvSpPr>
        <p:spPr>
          <a:xfrm>
            <a:off x="2001253" y="2667746"/>
            <a:ext cx="3031958" cy="646331"/>
          </a:xfrm>
          <a:prstGeom prst="rect">
            <a:avLst/>
          </a:prstGeom>
          <a:noFill/>
        </p:spPr>
        <p:txBody>
          <a:bodyPr wrap="square" rtlCol="0">
            <a:spAutoFit/>
          </a:bodyPr>
          <a:lstStyle/>
          <a:p>
            <a:r>
              <a:rPr kumimoji="1" lang="ja-JP" altLang="en-US" sz="3600" dirty="0"/>
              <a:t>手本の模倣</a:t>
            </a:r>
          </a:p>
        </p:txBody>
      </p:sp>
      <p:sp>
        <p:nvSpPr>
          <p:cNvPr id="17" name="テキスト ボックス 16">
            <a:extLst>
              <a:ext uri="{FF2B5EF4-FFF2-40B4-BE49-F238E27FC236}">
                <a16:creationId xmlns:a16="http://schemas.microsoft.com/office/drawing/2014/main" xmlns="" id="{3FBEE01C-E135-4CF5-968F-4D18691F4897}"/>
              </a:ext>
            </a:extLst>
          </p:cNvPr>
          <p:cNvSpPr txBox="1"/>
          <p:nvPr/>
        </p:nvSpPr>
        <p:spPr>
          <a:xfrm>
            <a:off x="2001253" y="3735292"/>
            <a:ext cx="3031958" cy="646331"/>
          </a:xfrm>
          <a:prstGeom prst="rect">
            <a:avLst/>
          </a:prstGeom>
          <a:noFill/>
        </p:spPr>
        <p:txBody>
          <a:bodyPr wrap="square" rtlCol="0">
            <a:spAutoFit/>
          </a:bodyPr>
          <a:lstStyle/>
          <a:p>
            <a:r>
              <a:rPr kumimoji="1" lang="ja-JP" altLang="en-US" sz="3600" dirty="0"/>
              <a:t>反復学習</a:t>
            </a:r>
          </a:p>
        </p:txBody>
      </p:sp>
      <p:sp>
        <p:nvSpPr>
          <p:cNvPr id="18" name="テキスト ボックス 17">
            <a:extLst>
              <a:ext uri="{FF2B5EF4-FFF2-40B4-BE49-F238E27FC236}">
                <a16:creationId xmlns:a16="http://schemas.microsoft.com/office/drawing/2014/main" xmlns="" id="{E86AD22B-7969-4DC2-BA49-598C7B4C6EDF}"/>
              </a:ext>
            </a:extLst>
          </p:cNvPr>
          <p:cNvSpPr txBox="1"/>
          <p:nvPr/>
        </p:nvSpPr>
        <p:spPr>
          <a:xfrm>
            <a:off x="2001253" y="4802838"/>
            <a:ext cx="3031958" cy="646331"/>
          </a:xfrm>
          <a:prstGeom prst="rect">
            <a:avLst/>
          </a:prstGeom>
          <a:noFill/>
        </p:spPr>
        <p:txBody>
          <a:bodyPr wrap="square" rtlCol="0">
            <a:spAutoFit/>
          </a:bodyPr>
          <a:lstStyle/>
          <a:p>
            <a:r>
              <a:rPr kumimoji="1" lang="ja-JP" altLang="en-US" sz="3600" dirty="0"/>
              <a:t>記憶の確認</a:t>
            </a:r>
          </a:p>
        </p:txBody>
      </p:sp>
      <p:sp>
        <p:nvSpPr>
          <p:cNvPr id="20" name="下矢印 3">
            <a:extLst>
              <a:ext uri="{FF2B5EF4-FFF2-40B4-BE49-F238E27FC236}">
                <a16:creationId xmlns:a16="http://schemas.microsoft.com/office/drawing/2014/main" xmlns="" id="{8337203C-D279-49A4-8EDB-23382CC30779}"/>
              </a:ext>
            </a:extLst>
          </p:cNvPr>
          <p:cNvSpPr/>
          <p:nvPr/>
        </p:nvSpPr>
        <p:spPr>
          <a:xfrm>
            <a:off x="2912884" y="2154965"/>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1" name="下矢印 3">
            <a:extLst>
              <a:ext uri="{FF2B5EF4-FFF2-40B4-BE49-F238E27FC236}">
                <a16:creationId xmlns:a16="http://schemas.microsoft.com/office/drawing/2014/main" xmlns="" id="{BEB4E744-649B-4D71-94E0-BD7F2B6CBD5D}"/>
              </a:ext>
            </a:extLst>
          </p:cNvPr>
          <p:cNvSpPr/>
          <p:nvPr/>
        </p:nvSpPr>
        <p:spPr>
          <a:xfrm>
            <a:off x="2912884" y="3222511"/>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2" name="下矢印 3">
            <a:extLst>
              <a:ext uri="{FF2B5EF4-FFF2-40B4-BE49-F238E27FC236}">
                <a16:creationId xmlns:a16="http://schemas.microsoft.com/office/drawing/2014/main" xmlns="" id="{A9D74F91-337B-43D1-93F9-99E1AE5901A1}"/>
              </a:ext>
            </a:extLst>
          </p:cNvPr>
          <p:cNvSpPr/>
          <p:nvPr/>
        </p:nvSpPr>
        <p:spPr>
          <a:xfrm>
            <a:off x="2912884" y="4290057"/>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3" name="四角形: 角を丸くする 22">
            <a:extLst>
              <a:ext uri="{FF2B5EF4-FFF2-40B4-BE49-F238E27FC236}">
                <a16:creationId xmlns:a16="http://schemas.microsoft.com/office/drawing/2014/main" xmlns="" id="{E6EF8A31-1DA2-4EBB-9C8D-2CA205314BAE}"/>
              </a:ext>
            </a:extLst>
          </p:cNvPr>
          <p:cNvSpPr/>
          <p:nvPr/>
        </p:nvSpPr>
        <p:spPr>
          <a:xfrm>
            <a:off x="6300537" y="4593542"/>
            <a:ext cx="3204411" cy="1106905"/>
          </a:xfrm>
          <a:prstGeom prst="roundRect">
            <a:avLst/>
          </a:prstGeom>
          <a:solidFill>
            <a:schemeClr val="bg1"/>
          </a:solidFill>
          <a:ln w="381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ja-JP" altLang="en-US" sz="4000" dirty="0">
                <a:solidFill>
                  <a:schemeClr val="tx1"/>
                </a:solidFill>
              </a:rPr>
              <a:t>テストモード</a:t>
            </a:r>
          </a:p>
        </p:txBody>
      </p:sp>
      <p:sp>
        <p:nvSpPr>
          <p:cNvPr id="24" name="下矢印 3">
            <a:extLst>
              <a:ext uri="{FF2B5EF4-FFF2-40B4-BE49-F238E27FC236}">
                <a16:creationId xmlns:a16="http://schemas.microsoft.com/office/drawing/2014/main" xmlns="" id="{0294D0BF-3F2A-4092-A92E-FE6B2E7E8812}"/>
              </a:ext>
            </a:extLst>
          </p:cNvPr>
          <p:cNvSpPr/>
          <p:nvPr/>
        </p:nvSpPr>
        <p:spPr>
          <a:xfrm>
            <a:off x="7600568" y="3777275"/>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5" name="右中かっこ 24">
            <a:extLst>
              <a:ext uri="{FF2B5EF4-FFF2-40B4-BE49-F238E27FC236}">
                <a16:creationId xmlns:a16="http://schemas.microsoft.com/office/drawing/2014/main" xmlns="" id="{BCA23E7F-C070-414E-99A0-8CB423A2A7D4}"/>
              </a:ext>
            </a:extLst>
          </p:cNvPr>
          <p:cNvSpPr/>
          <p:nvPr/>
        </p:nvSpPr>
        <p:spPr>
          <a:xfrm>
            <a:off x="4608095" y="1600200"/>
            <a:ext cx="440539" cy="2781423"/>
          </a:xfrm>
          <a:prstGeom prst="rightBrace">
            <a:avLst>
              <a:gd name="adj1" fmla="val 35644"/>
              <a:gd name="adj2" fmla="val 50000"/>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26" name="右中かっこ 25">
            <a:extLst>
              <a:ext uri="{FF2B5EF4-FFF2-40B4-BE49-F238E27FC236}">
                <a16:creationId xmlns:a16="http://schemas.microsoft.com/office/drawing/2014/main" xmlns="" id="{A186F11E-E1EA-4F2E-A352-53D2C69A396E}"/>
              </a:ext>
            </a:extLst>
          </p:cNvPr>
          <p:cNvSpPr/>
          <p:nvPr/>
        </p:nvSpPr>
        <p:spPr>
          <a:xfrm>
            <a:off x="4600383" y="4704762"/>
            <a:ext cx="440539" cy="884464"/>
          </a:xfrm>
          <a:prstGeom prst="rightBrace">
            <a:avLst>
              <a:gd name="adj1" fmla="val 35644"/>
              <a:gd name="adj2" fmla="val 50000"/>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19" name="コンテンツ プレースホルダー 2">
            <a:extLst>
              <a:ext uri="{FF2B5EF4-FFF2-40B4-BE49-F238E27FC236}">
                <a16:creationId xmlns:a16="http://schemas.microsoft.com/office/drawing/2014/main" xmlns="" id="{8F81E803-ACAB-471E-9183-E5DD64032FEC}"/>
              </a:ext>
            </a:extLst>
          </p:cNvPr>
          <p:cNvSpPr>
            <a:spLocks noGrp="1"/>
          </p:cNvSpPr>
          <p:nvPr>
            <p:ph idx="1"/>
          </p:nvPr>
        </p:nvSpPr>
        <p:spPr>
          <a:xfrm>
            <a:off x="851647" y="5942904"/>
            <a:ext cx="10515600" cy="795057"/>
          </a:xfrm>
        </p:spPr>
        <p:txBody>
          <a:bodyPr>
            <a:normAutofit/>
          </a:bodyPr>
          <a:lstStyle/>
          <a:p>
            <a:pPr>
              <a:buFont typeface="Wingdings" panose="05000000000000000000" pitchFamily="2" charset="2"/>
              <a:buChar char="l"/>
            </a:pPr>
            <a:r>
              <a:rPr lang="ja-JP" altLang="en-US" sz="2800" dirty="0"/>
              <a:t>ゲーム感覚で反復練習を行い確実に身につける</a:t>
            </a:r>
            <a:endParaRPr lang="en-US" altLang="ja-JP" sz="2800" dirty="0"/>
          </a:p>
        </p:txBody>
      </p:sp>
    </p:spTree>
    <p:extLst>
      <p:ext uri="{BB962C8B-B14F-4D97-AF65-F5344CB8AC3E}">
        <p14:creationId xmlns:p14="http://schemas.microsoft.com/office/powerpoint/2010/main" val="17291292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本システムで想定する学習手順</a:t>
            </a:r>
          </a:p>
        </p:txBody>
      </p:sp>
      <p:sp>
        <p:nvSpPr>
          <p:cNvPr id="3" name="四角形: 角を丸くする 2">
            <a:extLst>
              <a:ext uri="{FF2B5EF4-FFF2-40B4-BE49-F238E27FC236}">
                <a16:creationId xmlns:a16="http://schemas.microsoft.com/office/drawing/2014/main" xmlns="" id="{0D7C8466-55D5-4D53-947F-C355A6FBDEE0}"/>
              </a:ext>
            </a:extLst>
          </p:cNvPr>
          <p:cNvSpPr/>
          <p:nvPr/>
        </p:nvSpPr>
        <p:spPr>
          <a:xfrm>
            <a:off x="6300538" y="2458450"/>
            <a:ext cx="3204411" cy="1106905"/>
          </a:xfrm>
          <a:prstGeom prst="roundRect">
            <a:avLst/>
          </a:prstGeom>
          <a:solidFill>
            <a:schemeClr val="bg1"/>
          </a:solidFill>
          <a:ln w="381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ja-JP" altLang="en-US" sz="4000" dirty="0">
                <a:solidFill>
                  <a:schemeClr val="tx1"/>
                </a:solidFill>
              </a:rPr>
              <a:t>学習モード</a:t>
            </a:r>
          </a:p>
        </p:txBody>
      </p:sp>
      <p:sp>
        <p:nvSpPr>
          <p:cNvPr id="15" name="テキスト ボックス 14">
            <a:extLst>
              <a:ext uri="{FF2B5EF4-FFF2-40B4-BE49-F238E27FC236}">
                <a16:creationId xmlns:a16="http://schemas.microsoft.com/office/drawing/2014/main" xmlns="" id="{BAAE4CBB-1A4D-4338-8496-DCDA6C1AED18}"/>
              </a:ext>
            </a:extLst>
          </p:cNvPr>
          <p:cNvSpPr txBox="1"/>
          <p:nvPr/>
        </p:nvSpPr>
        <p:spPr>
          <a:xfrm>
            <a:off x="2001253" y="1600200"/>
            <a:ext cx="3031958" cy="646331"/>
          </a:xfrm>
          <a:prstGeom prst="rect">
            <a:avLst/>
          </a:prstGeom>
          <a:noFill/>
        </p:spPr>
        <p:txBody>
          <a:bodyPr wrap="square" rtlCol="0">
            <a:spAutoFit/>
          </a:bodyPr>
          <a:lstStyle/>
          <a:p>
            <a:r>
              <a:rPr kumimoji="1" lang="ja-JP" altLang="en-US" sz="3600" dirty="0"/>
              <a:t>手本の観察</a:t>
            </a:r>
          </a:p>
        </p:txBody>
      </p:sp>
      <p:sp>
        <p:nvSpPr>
          <p:cNvPr id="16" name="テキスト ボックス 15">
            <a:extLst>
              <a:ext uri="{FF2B5EF4-FFF2-40B4-BE49-F238E27FC236}">
                <a16:creationId xmlns:a16="http://schemas.microsoft.com/office/drawing/2014/main" xmlns="" id="{4F780717-5F11-4DB9-B9E9-0E967E42E630}"/>
              </a:ext>
            </a:extLst>
          </p:cNvPr>
          <p:cNvSpPr txBox="1"/>
          <p:nvPr/>
        </p:nvSpPr>
        <p:spPr>
          <a:xfrm>
            <a:off x="2001253" y="2667746"/>
            <a:ext cx="3031958" cy="646331"/>
          </a:xfrm>
          <a:prstGeom prst="rect">
            <a:avLst/>
          </a:prstGeom>
          <a:noFill/>
        </p:spPr>
        <p:txBody>
          <a:bodyPr wrap="square" rtlCol="0">
            <a:spAutoFit/>
          </a:bodyPr>
          <a:lstStyle/>
          <a:p>
            <a:r>
              <a:rPr kumimoji="1" lang="ja-JP" altLang="en-US" sz="3600" dirty="0"/>
              <a:t>手本の模倣</a:t>
            </a:r>
          </a:p>
        </p:txBody>
      </p:sp>
      <p:sp>
        <p:nvSpPr>
          <p:cNvPr id="17" name="テキスト ボックス 16">
            <a:extLst>
              <a:ext uri="{FF2B5EF4-FFF2-40B4-BE49-F238E27FC236}">
                <a16:creationId xmlns:a16="http://schemas.microsoft.com/office/drawing/2014/main" xmlns="" id="{3FBEE01C-E135-4CF5-968F-4D18691F4897}"/>
              </a:ext>
            </a:extLst>
          </p:cNvPr>
          <p:cNvSpPr txBox="1"/>
          <p:nvPr/>
        </p:nvSpPr>
        <p:spPr>
          <a:xfrm>
            <a:off x="2001253" y="3735292"/>
            <a:ext cx="3031958" cy="646331"/>
          </a:xfrm>
          <a:prstGeom prst="rect">
            <a:avLst/>
          </a:prstGeom>
          <a:noFill/>
        </p:spPr>
        <p:txBody>
          <a:bodyPr wrap="square" rtlCol="0">
            <a:spAutoFit/>
          </a:bodyPr>
          <a:lstStyle/>
          <a:p>
            <a:r>
              <a:rPr kumimoji="1" lang="ja-JP" altLang="en-US" sz="3600" dirty="0"/>
              <a:t>反復学習</a:t>
            </a:r>
          </a:p>
        </p:txBody>
      </p:sp>
      <p:sp>
        <p:nvSpPr>
          <p:cNvPr id="18" name="テキスト ボックス 17">
            <a:extLst>
              <a:ext uri="{FF2B5EF4-FFF2-40B4-BE49-F238E27FC236}">
                <a16:creationId xmlns:a16="http://schemas.microsoft.com/office/drawing/2014/main" xmlns="" id="{E86AD22B-7969-4DC2-BA49-598C7B4C6EDF}"/>
              </a:ext>
            </a:extLst>
          </p:cNvPr>
          <p:cNvSpPr txBox="1"/>
          <p:nvPr/>
        </p:nvSpPr>
        <p:spPr>
          <a:xfrm>
            <a:off x="2001253" y="4802838"/>
            <a:ext cx="3031958" cy="646331"/>
          </a:xfrm>
          <a:prstGeom prst="rect">
            <a:avLst/>
          </a:prstGeom>
          <a:noFill/>
        </p:spPr>
        <p:txBody>
          <a:bodyPr wrap="square" rtlCol="0">
            <a:spAutoFit/>
          </a:bodyPr>
          <a:lstStyle/>
          <a:p>
            <a:r>
              <a:rPr kumimoji="1" lang="ja-JP" altLang="en-US" sz="3600" dirty="0"/>
              <a:t>記憶の確認</a:t>
            </a:r>
          </a:p>
        </p:txBody>
      </p:sp>
      <p:sp>
        <p:nvSpPr>
          <p:cNvPr id="20" name="下矢印 3">
            <a:extLst>
              <a:ext uri="{FF2B5EF4-FFF2-40B4-BE49-F238E27FC236}">
                <a16:creationId xmlns:a16="http://schemas.microsoft.com/office/drawing/2014/main" xmlns="" id="{8337203C-D279-49A4-8EDB-23382CC30779}"/>
              </a:ext>
            </a:extLst>
          </p:cNvPr>
          <p:cNvSpPr/>
          <p:nvPr/>
        </p:nvSpPr>
        <p:spPr>
          <a:xfrm>
            <a:off x="2912884" y="2154965"/>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1" name="下矢印 3">
            <a:extLst>
              <a:ext uri="{FF2B5EF4-FFF2-40B4-BE49-F238E27FC236}">
                <a16:creationId xmlns:a16="http://schemas.microsoft.com/office/drawing/2014/main" xmlns="" id="{BEB4E744-649B-4D71-94E0-BD7F2B6CBD5D}"/>
              </a:ext>
            </a:extLst>
          </p:cNvPr>
          <p:cNvSpPr/>
          <p:nvPr/>
        </p:nvSpPr>
        <p:spPr>
          <a:xfrm>
            <a:off x="2912884" y="3222511"/>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2" name="下矢印 3">
            <a:extLst>
              <a:ext uri="{FF2B5EF4-FFF2-40B4-BE49-F238E27FC236}">
                <a16:creationId xmlns:a16="http://schemas.microsoft.com/office/drawing/2014/main" xmlns="" id="{A9D74F91-337B-43D1-93F9-99E1AE5901A1}"/>
              </a:ext>
            </a:extLst>
          </p:cNvPr>
          <p:cNvSpPr/>
          <p:nvPr/>
        </p:nvSpPr>
        <p:spPr>
          <a:xfrm>
            <a:off x="2912884" y="4290057"/>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3" name="四角形: 角を丸くする 22">
            <a:extLst>
              <a:ext uri="{FF2B5EF4-FFF2-40B4-BE49-F238E27FC236}">
                <a16:creationId xmlns:a16="http://schemas.microsoft.com/office/drawing/2014/main" xmlns="" id="{E6EF8A31-1DA2-4EBB-9C8D-2CA205314BAE}"/>
              </a:ext>
            </a:extLst>
          </p:cNvPr>
          <p:cNvSpPr/>
          <p:nvPr/>
        </p:nvSpPr>
        <p:spPr>
          <a:xfrm>
            <a:off x="6300537" y="4593542"/>
            <a:ext cx="3204411" cy="1106905"/>
          </a:xfrm>
          <a:prstGeom prst="roundRect">
            <a:avLst/>
          </a:prstGeom>
          <a:solidFill>
            <a:schemeClr val="bg1"/>
          </a:solidFill>
          <a:ln w="381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ja-JP" altLang="en-US" sz="4000" dirty="0">
                <a:solidFill>
                  <a:schemeClr val="tx1"/>
                </a:solidFill>
              </a:rPr>
              <a:t>テストモード</a:t>
            </a:r>
          </a:p>
        </p:txBody>
      </p:sp>
      <p:sp>
        <p:nvSpPr>
          <p:cNvPr id="24" name="下矢印 3">
            <a:extLst>
              <a:ext uri="{FF2B5EF4-FFF2-40B4-BE49-F238E27FC236}">
                <a16:creationId xmlns:a16="http://schemas.microsoft.com/office/drawing/2014/main" xmlns="" id="{0294D0BF-3F2A-4092-A92E-FE6B2E7E8812}"/>
              </a:ext>
            </a:extLst>
          </p:cNvPr>
          <p:cNvSpPr/>
          <p:nvPr/>
        </p:nvSpPr>
        <p:spPr>
          <a:xfrm>
            <a:off x="7600568" y="3777275"/>
            <a:ext cx="604348" cy="60434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25" name="右中かっこ 24">
            <a:extLst>
              <a:ext uri="{FF2B5EF4-FFF2-40B4-BE49-F238E27FC236}">
                <a16:creationId xmlns:a16="http://schemas.microsoft.com/office/drawing/2014/main" xmlns="" id="{BCA23E7F-C070-414E-99A0-8CB423A2A7D4}"/>
              </a:ext>
            </a:extLst>
          </p:cNvPr>
          <p:cNvSpPr/>
          <p:nvPr/>
        </p:nvSpPr>
        <p:spPr>
          <a:xfrm>
            <a:off x="4608095" y="1600200"/>
            <a:ext cx="440539" cy="2781423"/>
          </a:xfrm>
          <a:prstGeom prst="rightBrace">
            <a:avLst>
              <a:gd name="adj1" fmla="val 35644"/>
              <a:gd name="adj2" fmla="val 50000"/>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26" name="右中かっこ 25">
            <a:extLst>
              <a:ext uri="{FF2B5EF4-FFF2-40B4-BE49-F238E27FC236}">
                <a16:creationId xmlns:a16="http://schemas.microsoft.com/office/drawing/2014/main" xmlns="" id="{A186F11E-E1EA-4F2E-A352-53D2C69A396E}"/>
              </a:ext>
            </a:extLst>
          </p:cNvPr>
          <p:cNvSpPr/>
          <p:nvPr/>
        </p:nvSpPr>
        <p:spPr>
          <a:xfrm>
            <a:off x="4600383" y="4704762"/>
            <a:ext cx="440539" cy="884464"/>
          </a:xfrm>
          <a:prstGeom prst="rightBrace">
            <a:avLst>
              <a:gd name="adj1" fmla="val 35644"/>
              <a:gd name="adj2" fmla="val 50000"/>
            </a:avLst>
          </a:prstGeom>
          <a:ln w="38100"/>
        </p:spPr>
        <p:style>
          <a:lnRef idx="1">
            <a:schemeClr val="dk1"/>
          </a:lnRef>
          <a:fillRef idx="0">
            <a:schemeClr val="dk1"/>
          </a:fillRef>
          <a:effectRef idx="0">
            <a:schemeClr val="dk1"/>
          </a:effectRef>
          <a:fontRef idx="minor">
            <a:schemeClr val="tx1"/>
          </a:fontRef>
        </p:style>
        <p:txBody>
          <a:bodyPr rtlCol="0" anchor="ctr"/>
          <a:lstStyle/>
          <a:p>
            <a:pPr algn="ctr"/>
            <a:endParaRPr kumimoji="1" lang="ja-JP" altLang="en-US"/>
          </a:p>
        </p:txBody>
      </p:sp>
      <p:sp>
        <p:nvSpPr>
          <p:cNvPr id="19" name="コンテンツ プレースホルダー 2">
            <a:extLst>
              <a:ext uri="{FF2B5EF4-FFF2-40B4-BE49-F238E27FC236}">
                <a16:creationId xmlns:a16="http://schemas.microsoft.com/office/drawing/2014/main" xmlns="" id="{8F81E803-ACAB-471E-9183-E5DD64032FEC}"/>
              </a:ext>
            </a:extLst>
          </p:cNvPr>
          <p:cNvSpPr>
            <a:spLocks noGrp="1"/>
          </p:cNvSpPr>
          <p:nvPr>
            <p:ph idx="1"/>
          </p:nvPr>
        </p:nvSpPr>
        <p:spPr>
          <a:xfrm>
            <a:off x="851647" y="5942904"/>
            <a:ext cx="10515600" cy="795057"/>
          </a:xfrm>
        </p:spPr>
        <p:txBody>
          <a:bodyPr>
            <a:normAutofit/>
          </a:bodyPr>
          <a:lstStyle/>
          <a:p>
            <a:pPr>
              <a:buFont typeface="Wingdings" panose="05000000000000000000" pitchFamily="2" charset="2"/>
              <a:buChar char="l"/>
            </a:pPr>
            <a:r>
              <a:rPr lang="ja-JP" altLang="en-US" sz="2800" dirty="0"/>
              <a:t>ゲーム感覚で反復練習を行い確実に身につける</a:t>
            </a:r>
            <a:endParaRPr lang="en-US" altLang="ja-JP" sz="2800" dirty="0"/>
          </a:p>
        </p:txBody>
      </p:sp>
      <p:sp>
        <p:nvSpPr>
          <p:cNvPr id="27" name="テキスト ボックス 26">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7/25</a:t>
            </a:r>
          </a:p>
        </p:txBody>
      </p:sp>
    </p:spTree>
    <p:extLst>
      <p:ext uri="{BB962C8B-B14F-4D97-AF65-F5344CB8AC3E}">
        <p14:creationId xmlns:p14="http://schemas.microsoft.com/office/powerpoint/2010/main" val="10123067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動作の様子</a:t>
            </a:r>
          </a:p>
        </p:txBody>
      </p:sp>
      <p:pic>
        <p:nvPicPr>
          <p:cNvPr id="5" name="handmov6">
            <a:hlinkClick r:id="" action="ppaction://media"/>
            <a:extLst>
              <a:ext uri="{FF2B5EF4-FFF2-40B4-BE49-F238E27FC236}">
                <a16:creationId xmlns:a16="http://schemas.microsoft.com/office/drawing/2014/main" xmlns="" id="{5958336A-5E87-4327-BB4D-512E91ED2E5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244907" y="1268301"/>
            <a:ext cx="9183410" cy="5165550"/>
          </a:xfrm>
        </p:spPr>
      </p:pic>
      <p:sp>
        <p:nvSpPr>
          <p:cNvPr id="4" name="テキスト ボックス 3">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8/25</a:t>
            </a:r>
          </a:p>
        </p:txBody>
      </p:sp>
    </p:spTree>
    <p:extLst>
      <p:ext uri="{BB962C8B-B14F-4D97-AF65-F5344CB8AC3E}">
        <p14:creationId xmlns:p14="http://schemas.microsoft.com/office/powerpoint/2010/main" val="255463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7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テストモードの流れ</a:t>
            </a:r>
          </a:p>
        </p:txBody>
      </p:sp>
      <p:sp>
        <p:nvSpPr>
          <p:cNvPr id="45" name="四角形: 角を丸くする 44">
            <a:extLst>
              <a:ext uri="{FF2B5EF4-FFF2-40B4-BE49-F238E27FC236}">
                <a16:creationId xmlns:a16="http://schemas.microsoft.com/office/drawing/2014/main" xmlns="" id="{2499EA0D-72B5-4AF1-8257-D0504F51E44F}"/>
              </a:ext>
            </a:extLst>
          </p:cNvPr>
          <p:cNvSpPr/>
          <p:nvPr/>
        </p:nvSpPr>
        <p:spPr>
          <a:xfrm>
            <a:off x="838200" y="3179027"/>
            <a:ext cx="2137559"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テスト開始</a:t>
            </a:r>
          </a:p>
        </p:txBody>
      </p:sp>
      <p:cxnSp>
        <p:nvCxnSpPr>
          <p:cNvPr id="46" name="コネクタ: カギ線 45">
            <a:extLst>
              <a:ext uri="{FF2B5EF4-FFF2-40B4-BE49-F238E27FC236}">
                <a16:creationId xmlns:a16="http://schemas.microsoft.com/office/drawing/2014/main" xmlns="" id="{61696A64-D033-422C-85A4-6D3D99BAFC10}"/>
              </a:ext>
            </a:extLst>
          </p:cNvPr>
          <p:cNvCxnSpPr>
            <a:cxnSpLocks/>
          </p:cNvCxnSpPr>
          <p:nvPr/>
        </p:nvCxnSpPr>
        <p:spPr>
          <a:xfrm flipV="1">
            <a:off x="2975759" y="4072496"/>
            <a:ext cx="724394"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7" name="四角形: 角を丸くする 46">
            <a:extLst>
              <a:ext uri="{FF2B5EF4-FFF2-40B4-BE49-F238E27FC236}">
                <a16:creationId xmlns:a16="http://schemas.microsoft.com/office/drawing/2014/main" xmlns="" id="{23310666-927A-4D61-8A61-DFE584495E47}"/>
              </a:ext>
            </a:extLst>
          </p:cNvPr>
          <p:cNvSpPr/>
          <p:nvPr/>
        </p:nvSpPr>
        <p:spPr>
          <a:xfrm>
            <a:off x="3700153" y="3187857"/>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pic>
        <p:nvPicPr>
          <p:cNvPr id="48" name="図 47">
            <a:extLst>
              <a:ext uri="{FF2B5EF4-FFF2-40B4-BE49-F238E27FC236}">
                <a16:creationId xmlns:a16="http://schemas.microsoft.com/office/drawing/2014/main" xmlns="" id="{F00980B1-419F-4DA0-B58E-B229B14FD3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5687" y="3391602"/>
            <a:ext cx="1803282" cy="1337919"/>
          </a:xfrm>
          <a:prstGeom prst="rect">
            <a:avLst/>
          </a:prstGeom>
        </p:spPr>
      </p:pic>
      <p:sp>
        <p:nvSpPr>
          <p:cNvPr id="49" name="テキスト ボックス 48">
            <a:extLst>
              <a:ext uri="{FF2B5EF4-FFF2-40B4-BE49-F238E27FC236}">
                <a16:creationId xmlns:a16="http://schemas.microsoft.com/office/drawing/2014/main" xmlns="" id="{AF289869-8493-4AED-BAF0-52A95686402F}"/>
              </a:ext>
            </a:extLst>
          </p:cNvPr>
          <p:cNvSpPr txBox="1"/>
          <p:nvPr/>
        </p:nvSpPr>
        <p:spPr>
          <a:xfrm>
            <a:off x="890823" y="4948304"/>
            <a:ext cx="1800493"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1</a:t>
            </a:r>
            <a:r>
              <a:rPr kumimoji="1" lang="ja-JP" altLang="en-US" sz="2800" dirty="0">
                <a:latin typeface="ＭＳ ゴシック" panose="020B0609070205080204" pitchFamily="49" charset="-128"/>
                <a:ea typeface="ＭＳ ゴシック" panose="020B0609070205080204" pitchFamily="49" charset="-128"/>
              </a:rPr>
              <a:t>）開始</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50" name="テキスト ボックス 49">
            <a:extLst>
              <a:ext uri="{FF2B5EF4-FFF2-40B4-BE49-F238E27FC236}">
                <a16:creationId xmlns:a16="http://schemas.microsoft.com/office/drawing/2014/main" xmlns="" id="{3C82AC3B-BFE3-4AE7-A9BE-1C6FFB78450D}"/>
              </a:ext>
            </a:extLst>
          </p:cNvPr>
          <p:cNvSpPr txBox="1"/>
          <p:nvPr/>
        </p:nvSpPr>
        <p:spPr>
          <a:xfrm>
            <a:off x="3200943" y="4957134"/>
            <a:ext cx="2518638"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2</a:t>
            </a:r>
            <a:r>
              <a:rPr kumimoji="1" lang="ja-JP" altLang="en-US" sz="2800" dirty="0">
                <a:latin typeface="ＭＳ ゴシック" panose="020B0609070205080204" pitchFamily="49" charset="-128"/>
                <a:ea typeface="ＭＳ ゴシック" panose="020B0609070205080204" pitchFamily="49" charset="-128"/>
              </a:rPr>
              <a:t>）問題表示</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51" name="コネクタ: カギ線 50">
            <a:extLst>
              <a:ext uri="{FF2B5EF4-FFF2-40B4-BE49-F238E27FC236}">
                <a16:creationId xmlns:a16="http://schemas.microsoft.com/office/drawing/2014/main" xmlns="" id="{A50F755D-BF83-4D10-93B5-C26829459E13}"/>
              </a:ext>
            </a:extLst>
          </p:cNvPr>
          <p:cNvCxnSpPr>
            <a:cxnSpLocks/>
          </p:cNvCxnSpPr>
          <p:nvPr/>
        </p:nvCxnSpPr>
        <p:spPr>
          <a:xfrm flipV="1">
            <a:off x="5603719" y="4072496"/>
            <a:ext cx="724394"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四角形: 角を丸くする 51">
            <a:extLst>
              <a:ext uri="{FF2B5EF4-FFF2-40B4-BE49-F238E27FC236}">
                <a16:creationId xmlns:a16="http://schemas.microsoft.com/office/drawing/2014/main" xmlns="" id="{937D227A-313C-4026-8444-533E0CE80305}"/>
              </a:ext>
            </a:extLst>
          </p:cNvPr>
          <p:cNvSpPr/>
          <p:nvPr/>
        </p:nvSpPr>
        <p:spPr>
          <a:xfrm>
            <a:off x="6328113" y="3187857"/>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pic>
        <p:nvPicPr>
          <p:cNvPr id="53" name="図 52">
            <a:extLst>
              <a:ext uri="{FF2B5EF4-FFF2-40B4-BE49-F238E27FC236}">
                <a16:creationId xmlns:a16="http://schemas.microsoft.com/office/drawing/2014/main" xmlns="" id="{53F03245-D901-4865-A616-0D4B9F98F8A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21625" y="3264592"/>
            <a:ext cx="1499502" cy="1615807"/>
          </a:xfrm>
          <a:prstGeom prst="rect">
            <a:avLst/>
          </a:prstGeom>
        </p:spPr>
      </p:pic>
      <p:sp>
        <p:nvSpPr>
          <p:cNvPr id="54" name="テキスト ボックス 53">
            <a:extLst>
              <a:ext uri="{FF2B5EF4-FFF2-40B4-BE49-F238E27FC236}">
                <a16:creationId xmlns:a16="http://schemas.microsoft.com/office/drawing/2014/main" xmlns="" id="{2D424FA6-CDC1-472C-B06D-DF9EDD608F55}"/>
              </a:ext>
            </a:extLst>
          </p:cNvPr>
          <p:cNvSpPr txBox="1"/>
          <p:nvPr/>
        </p:nvSpPr>
        <p:spPr>
          <a:xfrm>
            <a:off x="5691252" y="4987531"/>
            <a:ext cx="2877711"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3</a:t>
            </a:r>
            <a:r>
              <a:rPr kumimoji="1" lang="ja-JP" altLang="en-US" sz="2800" dirty="0">
                <a:latin typeface="ＭＳ ゴシック" panose="020B0609070205080204" pitchFamily="49" charset="-128"/>
                <a:ea typeface="ＭＳ ゴシック" panose="020B0609070205080204" pitchFamily="49" charset="-128"/>
              </a:rPr>
              <a:t>）答えと照合</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55" name="コネクタ: カギ線 54">
            <a:extLst>
              <a:ext uri="{FF2B5EF4-FFF2-40B4-BE49-F238E27FC236}">
                <a16:creationId xmlns:a16="http://schemas.microsoft.com/office/drawing/2014/main" xmlns="" id="{FDEB7895-5E1E-4AAB-B5A1-FAB5FE648759}"/>
              </a:ext>
            </a:extLst>
          </p:cNvPr>
          <p:cNvCxnSpPr>
            <a:cxnSpLocks/>
            <a:stCxn id="52" idx="3"/>
          </p:cNvCxnSpPr>
          <p:nvPr/>
        </p:nvCxnSpPr>
        <p:spPr>
          <a:xfrm>
            <a:off x="8202720" y="4072496"/>
            <a:ext cx="789145"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6" name="四角形: 角を丸くする 55">
            <a:extLst>
              <a:ext uri="{FF2B5EF4-FFF2-40B4-BE49-F238E27FC236}">
                <a16:creationId xmlns:a16="http://schemas.microsoft.com/office/drawing/2014/main" xmlns="" id="{9776C109-4E31-4E89-9E4A-A0BFAEC36E9E}"/>
              </a:ext>
            </a:extLst>
          </p:cNvPr>
          <p:cNvSpPr/>
          <p:nvPr/>
        </p:nvSpPr>
        <p:spPr>
          <a:xfrm>
            <a:off x="8991865" y="3187857"/>
            <a:ext cx="2142242"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テスト終了</a:t>
            </a:r>
          </a:p>
        </p:txBody>
      </p:sp>
      <p:sp>
        <p:nvSpPr>
          <p:cNvPr id="57" name="テキスト ボックス 56">
            <a:extLst>
              <a:ext uri="{FF2B5EF4-FFF2-40B4-BE49-F238E27FC236}">
                <a16:creationId xmlns:a16="http://schemas.microsoft.com/office/drawing/2014/main" xmlns="" id="{0308DD25-2985-4DAF-BC01-3C8DE30E5D50}"/>
              </a:ext>
            </a:extLst>
          </p:cNvPr>
          <p:cNvSpPr txBox="1"/>
          <p:nvPr/>
        </p:nvSpPr>
        <p:spPr>
          <a:xfrm>
            <a:off x="9125682" y="4987531"/>
            <a:ext cx="1874607" cy="523220"/>
          </a:xfrm>
          <a:prstGeom prst="rect">
            <a:avLst/>
          </a:prstGeom>
          <a:noFill/>
        </p:spPr>
        <p:txBody>
          <a:bodyPr wrap="squar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4</a:t>
            </a:r>
            <a:r>
              <a:rPr kumimoji="1" lang="ja-JP" altLang="en-US" sz="2800" dirty="0">
                <a:latin typeface="ＭＳ ゴシック" panose="020B0609070205080204" pitchFamily="49" charset="-128"/>
                <a:ea typeface="ＭＳ ゴシック" panose="020B0609070205080204" pitchFamily="49" charset="-128"/>
              </a:rPr>
              <a:t>）終了</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58" name="コネクタ: カギ線 57">
            <a:extLst>
              <a:ext uri="{FF2B5EF4-FFF2-40B4-BE49-F238E27FC236}">
                <a16:creationId xmlns:a16="http://schemas.microsoft.com/office/drawing/2014/main" xmlns="" id="{E2F6252C-4233-4C1B-872F-948F5194679C}"/>
              </a:ext>
            </a:extLst>
          </p:cNvPr>
          <p:cNvCxnSpPr>
            <a:cxnSpLocks/>
            <a:stCxn id="52" idx="0"/>
            <a:endCxn id="47" idx="0"/>
          </p:cNvCxnSpPr>
          <p:nvPr/>
        </p:nvCxnSpPr>
        <p:spPr>
          <a:xfrm rot="16200000" flipV="1">
            <a:off x="5951437" y="1873877"/>
            <a:ext cx="12700" cy="2627960"/>
          </a:xfrm>
          <a:prstGeom prst="bentConnector3">
            <a:avLst>
              <a:gd name="adj1" fmla="val 7410394"/>
            </a:avLst>
          </a:prstGeom>
          <a:ln w="57150">
            <a:tailEnd type="triangle"/>
          </a:ln>
        </p:spPr>
        <p:style>
          <a:lnRef idx="1">
            <a:schemeClr val="dk1"/>
          </a:lnRef>
          <a:fillRef idx="0">
            <a:schemeClr val="dk1"/>
          </a:fillRef>
          <a:effectRef idx="0">
            <a:schemeClr val="dk1"/>
          </a:effectRef>
          <a:fontRef idx="minor">
            <a:schemeClr val="tx1"/>
          </a:fontRef>
        </p:style>
      </p:cxnSp>
      <p:sp>
        <p:nvSpPr>
          <p:cNvPr id="59" name="テキスト ボックス 58">
            <a:extLst>
              <a:ext uri="{FF2B5EF4-FFF2-40B4-BE49-F238E27FC236}">
                <a16:creationId xmlns:a16="http://schemas.microsoft.com/office/drawing/2014/main" xmlns="" id="{48CF5E79-154A-49ED-8ACA-B53D8ACAEE08}"/>
              </a:ext>
            </a:extLst>
          </p:cNvPr>
          <p:cNvSpPr txBox="1"/>
          <p:nvPr/>
        </p:nvSpPr>
        <p:spPr>
          <a:xfrm>
            <a:off x="5105985" y="1609198"/>
            <a:ext cx="1980029"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次の単語へ</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18" name="テキスト ボックス 17">
            <a:extLst>
              <a:ext uri="{FF2B5EF4-FFF2-40B4-BE49-F238E27FC236}">
                <a16:creationId xmlns:a16="http://schemas.microsoft.com/office/drawing/2014/main" xmlns="" id="{B930FF19-A2B5-47CD-82FF-AA53C9C42E31}"/>
              </a:ext>
            </a:extLst>
          </p:cNvPr>
          <p:cNvSpPr txBox="1"/>
          <p:nvPr/>
        </p:nvSpPr>
        <p:spPr>
          <a:xfrm>
            <a:off x="7280982" y="2313128"/>
            <a:ext cx="1980029"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合致で合格</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19" name="テキスト ボックス 18">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9/25</a:t>
            </a:r>
          </a:p>
        </p:txBody>
      </p:sp>
    </p:spTree>
    <p:extLst>
      <p:ext uri="{BB962C8B-B14F-4D97-AF65-F5344CB8AC3E}">
        <p14:creationId xmlns:p14="http://schemas.microsoft.com/office/powerpoint/2010/main" val="33208403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テストモード（評価機能）</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r>
              <a:rPr lang="ja-JP" altLang="en-US" dirty="0"/>
              <a:t>現在は正誤判定のみ</a:t>
            </a:r>
            <a:endParaRPr kumimoji="1" lang="en-US" altLang="ja-JP" dirty="0"/>
          </a:p>
          <a:p>
            <a:pPr>
              <a:buFont typeface="Wingdings" panose="05000000000000000000" pitchFamily="2" charset="2"/>
              <a:buChar char="l"/>
            </a:pPr>
            <a:endParaRPr lang="en-US" altLang="ja-JP" sz="2800" dirty="0"/>
          </a:p>
          <a:p>
            <a:pPr>
              <a:buFont typeface="Wingdings" panose="05000000000000000000" pitchFamily="2" charset="2"/>
              <a:buChar char="l"/>
            </a:pPr>
            <a:endParaRPr kumimoji="1" lang="en-US" altLang="ja-JP" dirty="0"/>
          </a:p>
          <a:p>
            <a:pPr>
              <a:buFont typeface="Wingdings" panose="05000000000000000000" pitchFamily="2" charset="2"/>
              <a:buChar char="l"/>
            </a:pPr>
            <a:r>
              <a:rPr kumimoji="1" lang="ja-JP" altLang="en-US" dirty="0"/>
              <a:t>評価機能の実装</a:t>
            </a:r>
            <a:endParaRPr lang="en-US" altLang="ja-JP" dirty="0"/>
          </a:p>
          <a:p>
            <a:pPr>
              <a:buFont typeface="Wingdings" panose="05000000000000000000" pitchFamily="2" charset="2"/>
              <a:buChar char="l"/>
            </a:pPr>
            <a:r>
              <a:rPr lang="ja-JP" altLang="en-US" dirty="0"/>
              <a:t>正確度や時間などを評価し採点する機能</a:t>
            </a:r>
            <a:endParaRPr kumimoji="1" lang="en-US" altLang="ja-JP" sz="2800" dirty="0"/>
          </a:p>
          <a:p>
            <a:pPr>
              <a:buFont typeface="Wingdings" panose="05000000000000000000" pitchFamily="2" charset="2"/>
              <a:buChar char="l"/>
            </a:pPr>
            <a:endParaRPr kumimoji="1" lang="en-US" altLang="ja-JP" sz="2800" dirty="0"/>
          </a:p>
          <a:p>
            <a:pPr>
              <a:buFont typeface="Wingdings" panose="05000000000000000000" pitchFamily="2" charset="2"/>
              <a:buChar char="l"/>
            </a:pPr>
            <a:endParaRPr lang="en-US" altLang="ja-JP" sz="2800" dirty="0"/>
          </a:p>
          <a:p>
            <a:pPr>
              <a:buFont typeface="Wingdings" panose="05000000000000000000" pitchFamily="2" charset="2"/>
              <a:buChar char="l"/>
            </a:pPr>
            <a:r>
              <a:rPr kumimoji="1" lang="ja-JP" altLang="en-US" dirty="0"/>
              <a:t>即座に結果がわかり学習モチベーションが向上</a:t>
            </a:r>
          </a:p>
        </p:txBody>
      </p:sp>
      <p:sp>
        <p:nvSpPr>
          <p:cNvPr id="4" name="下矢印 3">
            <a:extLst>
              <a:ext uri="{FF2B5EF4-FFF2-40B4-BE49-F238E27FC236}">
                <a16:creationId xmlns:a16="http://schemas.microsoft.com/office/drawing/2014/main" xmlns="" id="{0294D0BF-3F2A-4092-A92E-FE6B2E7E8812}"/>
              </a:ext>
            </a:extLst>
          </p:cNvPr>
          <p:cNvSpPr/>
          <p:nvPr/>
        </p:nvSpPr>
        <p:spPr>
          <a:xfrm>
            <a:off x="2460812" y="2602282"/>
            <a:ext cx="795587" cy="795587"/>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5" name="下矢印 3">
            <a:extLst>
              <a:ext uri="{FF2B5EF4-FFF2-40B4-BE49-F238E27FC236}">
                <a16:creationId xmlns:a16="http://schemas.microsoft.com/office/drawing/2014/main" xmlns="" id="{35887522-0F22-4755-B47B-4A1D96C58E57}"/>
              </a:ext>
            </a:extLst>
          </p:cNvPr>
          <p:cNvSpPr/>
          <p:nvPr/>
        </p:nvSpPr>
        <p:spPr>
          <a:xfrm>
            <a:off x="2460812" y="4704668"/>
            <a:ext cx="795587" cy="795587"/>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6" name="テキスト ボックス 5">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10/25</a:t>
            </a:r>
          </a:p>
        </p:txBody>
      </p:sp>
    </p:spTree>
    <p:extLst>
      <p:ext uri="{BB962C8B-B14F-4D97-AF65-F5344CB8AC3E}">
        <p14:creationId xmlns:p14="http://schemas.microsoft.com/office/powerpoint/2010/main" val="82322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animEffect transition="in" filter="fade">
                                      <p:cBhvr>
                                        <p:cTn id="7" dur="500"/>
                                        <p:tgtEl>
                                          <p:spTgt spid="3">
                                            <p:txEl>
                                              <p:pRg st="3" end="3"/>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animEffect transition="in" filter="fade">
                                      <p:cBhvr>
                                        <p:cTn id="21"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animBg="1"/>
      <p:bldP spid="5"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今後の方針</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r>
              <a:rPr kumimoji="1" lang="ja-JP" altLang="en-US" sz="2800" dirty="0"/>
              <a:t>手本に表情を実装</a:t>
            </a:r>
            <a:endParaRPr kumimoji="1" lang="en-US" altLang="ja-JP" sz="2800" dirty="0"/>
          </a:p>
          <a:p>
            <a:pPr lvl="1">
              <a:buFont typeface="Wingdings" panose="05000000000000000000" pitchFamily="2" charset="2"/>
              <a:buChar char="l"/>
            </a:pPr>
            <a:r>
              <a:rPr kumimoji="1" lang="ja-JP" altLang="en-US" sz="2400" dirty="0"/>
              <a:t>手話の重要な要素の一つである表情を手本が指示</a:t>
            </a:r>
            <a:endParaRPr kumimoji="1" lang="en-US" altLang="ja-JP" sz="2400" dirty="0"/>
          </a:p>
          <a:p>
            <a:pPr lvl="1">
              <a:buFont typeface="Wingdings" panose="05000000000000000000" pitchFamily="2" charset="2"/>
              <a:buChar char="l"/>
            </a:pPr>
            <a:r>
              <a:rPr lang="ja-JP" altLang="en-US" sz="2400" dirty="0"/>
              <a:t>手話の表現力を高める事が可能</a:t>
            </a:r>
            <a:endParaRPr kumimoji="1" lang="en-US" altLang="ja-JP" sz="2400" dirty="0"/>
          </a:p>
          <a:p>
            <a:pPr>
              <a:buFont typeface="Wingdings" panose="05000000000000000000" pitchFamily="2" charset="2"/>
              <a:buChar char="l"/>
            </a:pPr>
            <a:r>
              <a:rPr kumimoji="1" lang="ja-JP" altLang="en-US" sz="2800" dirty="0"/>
              <a:t>第三者による評価とフィードバック</a:t>
            </a:r>
            <a:endParaRPr kumimoji="1" lang="en-US" altLang="ja-JP" sz="2800" dirty="0"/>
          </a:p>
          <a:p>
            <a:pPr lvl="1">
              <a:buFont typeface="Wingdings" panose="05000000000000000000" pitchFamily="2" charset="2"/>
              <a:buChar char="l"/>
            </a:pPr>
            <a:r>
              <a:rPr lang="ja-JP" altLang="en-US" sz="2400" dirty="0"/>
              <a:t>ユーザエクスペリエンスを向上するために必要</a:t>
            </a:r>
            <a:endParaRPr lang="en-US" altLang="ja-JP" sz="2400" dirty="0"/>
          </a:p>
          <a:p>
            <a:pPr>
              <a:buFont typeface="Wingdings" panose="05000000000000000000" pitchFamily="2" charset="2"/>
              <a:buChar char="l"/>
            </a:pPr>
            <a:r>
              <a:rPr lang="ja-JP" altLang="en-US" sz="2800" dirty="0"/>
              <a:t>学習効率の比較調査</a:t>
            </a:r>
            <a:endParaRPr lang="en-US" altLang="ja-JP" sz="2800" dirty="0"/>
          </a:p>
          <a:p>
            <a:pPr lvl="1">
              <a:buFont typeface="Wingdings" panose="05000000000000000000" pitchFamily="2" charset="2"/>
              <a:buChar char="l"/>
            </a:pPr>
            <a:r>
              <a:rPr kumimoji="1" lang="ja-JP" altLang="en-US" sz="2400" dirty="0"/>
              <a:t>従来の学習手法と比較し</a:t>
            </a:r>
            <a:r>
              <a:rPr lang="ja-JP" altLang="en-US" sz="2400" dirty="0"/>
              <a:t>、提案手法</a:t>
            </a:r>
            <a:r>
              <a:rPr kumimoji="1" lang="ja-JP" altLang="en-US" sz="2400" dirty="0"/>
              <a:t>の学習効率を確認</a:t>
            </a:r>
          </a:p>
        </p:txBody>
      </p:sp>
      <p:sp>
        <p:nvSpPr>
          <p:cNvPr id="4" name="テキスト ボックス 3">
            <a:extLst>
              <a:ext uri="{FF2B5EF4-FFF2-40B4-BE49-F238E27FC236}">
                <a16:creationId xmlns:a16="http://schemas.microsoft.com/office/drawing/2014/main" xmlns="" id="{2B0C4B6B-9F40-4D9F-98EB-477DAA99E903}"/>
              </a:ext>
            </a:extLst>
          </p:cNvPr>
          <p:cNvSpPr txBox="1"/>
          <p:nvPr/>
        </p:nvSpPr>
        <p:spPr>
          <a:xfrm>
            <a:off x="4094490" y="5863600"/>
            <a:ext cx="4003019" cy="646331"/>
          </a:xfrm>
          <a:prstGeom prst="rect">
            <a:avLst/>
          </a:prstGeom>
          <a:noFill/>
        </p:spPr>
        <p:txBody>
          <a:bodyPr wrap="none" rtlCol="0">
            <a:spAutoFit/>
          </a:bodyPr>
          <a:lstStyle/>
          <a:p>
            <a:r>
              <a:rPr kumimoji="1" lang="ja-JP" altLang="en-US" sz="3600" b="1" dirty="0"/>
              <a:t>実用性を高めていく</a:t>
            </a:r>
            <a:endParaRPr kumimoji="1" lang="en-US" altLang="ja-JP" sz="3600" b="1" dirty="0"/>
          </a:p>
        </p:txBody>
      </p:sp>
      <p:sp>
        <p:nvSpPr>
          <p:cNvPr id="5" name="下矢印 3">
            <a:extLst>
              <a:ext uri="{FF2B5EF4-FFF2-40B4-BE49-F238E27FC236}">
                <a16:creationId xmlns:a16="http://schemas.microsoft.com/office/drawing/2014/main" xmlns="" id="{0D2083A8-9872-4673-BFDF-C35C8CDD83E6}"/>
              </a:ext>
            </a:extLst>
          </p:cNvPr>
          <p:cNvSpPr/>
          <p:nvPr/>
        </p:nvSpPr>
        <p:spPr>
          <a:xfrm>
            <a:off x="5767135" y="5205872"/>
            <a:ext cx="657728" cy="657728"/>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6" name="テキスト ボックス 5">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11/25</a:t>
            </a:r>
          </a:p>
        </p:txBody>
      </p:sp>
    </p:spTree>
    <p:extLst>
      <p:ext uri="{BB962C8B-B14F-4D97-AF65-F5344CB8AC3E}">
        <p14:creationId xmlns:p14="http://schemas.microsoft.com/office/powerpoint/2010/main" val="130021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テストモード（補足資料）</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r>
              <a:rPr lang="ja-JP" altLang="en-US" sz="2800" dirty="0"/>
              <a:t>手</a:t>
            </a:r>
            <a:r>
              <a:rPr kumimoji="1" lang="ja-JP" altLang="en-US" sz="2800" dirty="0"/>
              <a:t>形状は</a:t>
            </a:r>
            <a:r>
              <a:rPr kumimoji="1" lang="en-US" altLang="ja-JP" sz="2800" dirty="0"/>
              <a:t>9</a:t>
            </a:r>
            <a:r>
              <a:rPr kumimoji="1" lang="ja-JP" altLang="en-US" sz="2800" dirty="0"/>
              <a:t>桁の整数値で表現されている</a:t>
            </a:r>
            <a:endParaRPr kumimoji="1" lang="en-US" altLang="ja-JP" sz="2800" dirty="0"/>
          </a:p>
          <a:p>
            <a:pPr lvl="1">
              <a:buFont typeface="Wingdings" panose="05000000000000000000" pitchFamily="2" charset="2"/>
              <a:buChar char="l"/>
            </a:pPr>
            <a:r>
              <a:rPr lang="ja-JP" altLang="en-US" sz="2400" dirty="0"/>
              <a:t>直接取得できるパラメータとして利用可能</a:t>
            </a:r>
            <a:endParaRPr lang="en-US" altLang="ja-JP" sz="2400" dirty="0"/>
          </a:p>
          <a:p>
            <a:pPr>
              <a:buFont typeface="Wingdings" panose="05000000000000000000" pitchFamily="2" charset="2"/>
              <a:buChar char="l"/>
            </a:pPr>
            <a:r>
              <a:rPr kumimoji="1" lang="ja-JP" altLang="en-US" sz="2800" dirty="0"/>
              <a:t>各種パラメータの一致度をもちいて正確度の採点を行う</a:t>
            </a:r>
            <a:endParaRPr kumimoji="1" lang="en-US" altLang="ja-JP" sz="2800" dirty="0"/>
          </a:p>
          <a:p>
            <a:pPr>
              <a:buFont typeface="Wingdings" panose="05000000000000000000" pitchFamily="2" charset="2"/>
              <a:buChar char="l"/>
            </a:pPr>
            <a:endParaRPr lang="en-US" altLang="ja-JP" sz="2800" dirty="0"/>
          </a:p>
          <a:p>
            <a:pPr>
              <a:buFont typeface="Wingdings" panose="05000000000000000000" pitchFamily="2" charset="2"/>
              <a:buChar char="l"/>
            </a:pPr>
            <a:r>
              <a:rPr kumimoji="1" lang="ja-JP" altLang="en-US" sz="2800" dirty="0"/>
              <a:t>現在の環境ではうまく認識できない点を考慮し重み付けの必要あり</a:t>
            </a:r>
            <a:endParaRPr kumimoji="1" lang="en-US" altLang="ja-JP" sz="2800" dirty="0"/>
          </a:p>
          <a:p>
            <a:pPr lvl="1">
              <a:buFont typeface="Wingdings" panose="05000000000000000000" pitchFamily="2" charset="2"/>
              <a:buChar char="l"/>
            </a:pPr>
            <a:r>
              <a:rPr kumimoji="1" lang="ja-JP" altLang="en-US" sz="2400" dirty="0"/>
              <a:t>「グー」状態での親指の曲げ具合、形状的に変化しない場合</a:t>
            </a:r>
            <a:endParaRPr kumimoji="1" lang="en-US" altLang="ja-JP" sz="2400" dirty="0"/>
          </a:p>
          <a:p>
            <a:pPr lvl="1">
              <a:buFont typeface="Wingdings" panose="05000000000000000000" pitchFamily="2" charset="2"/>
              <a:buChar char="l"/>
            </a:pPr>
            <a:r>
              <a:rPr lang="ja-JP" altLang="en-US" sz="2400" dirty="0"/>
              <a:t>指が手の裏側に隠れてしまう場合</a:t>
            </a:r>
            <a:endParaRPr kumimoji="1" lang="en-US" altLang="ja-JP" sz="2400" dirty="0"/>
          </a:p>
          <a:p>
            <a:pPr>
              <a:buFont typeface="Wingdings" panose="05000000000000000000" pitchFamily="2" charset="2"/>
              <a:buChar char="l"/>
            </a:pPr>
            <a:endParaRPr kumimoji="1" lang="ja-JP" altLang="en-US" sz="2800" dirty="0"/>
          </a:p>
        </p:txBody>
      </p:sp>
      <p:sp>
        <p:nvSpPr>
          <p:cNvPr id="4" name="テキスト ボックス 3">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12/25</a:t>
            </a:r>
          </a:p>
        </p:txBody>
      </p:sp>
    </p:spTree>
    <p:extLst>
      <p:ext uri="{BB962C8B-B14F-4D97-AF65-F5344CB8AC3E}">
        <p14:creationId xmlns:p14="http://schemas.microsoft.com/office/powerpoint/2010/main" val="297135837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補足資料</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p:txBody>
          <a:bodyPr>
            <a:normAutofit/>
          </a:bodyPr>
          <a:lstStyle/>
          <a:p>
            <a:pPr>
              <a:buFont typeface="Wingdings" panose="05000000000000000000" pitchFamily="2" charset="2"/>
              <a:buChar char="l"/>
            </a:pPr>
            <a:r>
              <a:rPr kumimoji="1" lang="ja-JP" altLang="en-US" dirty="0"/>
              <a:t>指文字</a:t>
            </a:r>
            <a:endParaRPr kumimoji="1" lang="en-US" altLang="ja-JP" dirty="0"/>
          </a:p>
          <a:p>
            <a:pPr>
              <a:buFont typeface="Wingdings" panose="05000000000000000000" pitchFamily="2" charset="2"/>
              <a:buChar char="l"/>
            </a:pPr>
            <a:endParaRPr kumimoji="1" lang="en-US" altLang="ja-JP" sz="2800" dirty="0"/>
          </a:p>
          <a:p>
            <a:pPr>
              <a:buFont typeface="Wingdings" panose="05000000000000000000" pitchFamily="2" charset="2"/>
              <a:buChar char="l"/>
            </a:pPr>
            <a:r>
              <a:rPr kumimoji="1" lang="ja-JP" altLang="en-US" sz="2800" dirty="0"/>
              <a:t>手の形一つにつき一つのカナ文字を表す手話</a:t>
            </a:r>
            <a:endParaRPr kumimoji="1" lang="en-US" altLang="ja-JP" sz="2800" dirty="0"/>
          </a:p>
          <a:p>
            <a:pPr>
              <a:buFont typeface="Wingdings" panose="05000000000000000000" pitchFamily="2" charset="2"/>
              <a:buChar char="l"/>
            </a:pPr>
            <a:r>
              <a:rPr lang="ja-JP" altLang="en-US" sz="2800" dirty="0"/>
              <a:t>漢数字の「に」やキツネの「き」など由来と形が一致する事が多い</a:t>
            </a:r>
            <a:endParaRPr lang="en-US" altLang="ja-JP" sz="2800" dirty="0"/>
          </a:p>
          <a:p>
            <a:pPr marL="0" indent="0">
              <a:buNone/>
            </a:pPr>
            <a:endParaRPr lang="en-US" altLang="ja-JP" sz="2800" dirty="0"/>
          </a:p>
          <a:p>
            <a:pPr>
              <a:buFont typeface="Wingdings" panose="05000000000000000000" pitchFamily="2" charset="2"/>
              <a:buChar char="l"/>
            </a:pPr>
            <a:endParaRPr kumimoji="1" lang="ja-JP" altLang="en-US" sz="2800" dirty="0"/>
          </a:p>
        </p:txBody>
      </p:sp>
      <mc:AlternateContent xmlns:mc="http://schemas.openxmlformats.org/markup-compatibility/2006">
        <mc:Choice xmlns:am3d="http://schemas.microsoft.com/office/drawing/2017/model3d" xmlns="" Requires="am3d">
          <p:graphicFrame>
            <p:nvGraphicFramePr>
              <p:cNvPr id="4" name="3D モデル 3" descr="手 2">
                <a:extLst>
                  <a:ext uri="{FF2B5EF4-FFF2-40B4-BE49-F238E27FC236}">
                    <a16:creationId xmlns:a16="http://schemas.microsoft.com/office/drawing/2014/main" id="{2A04C98D-0F47-42C3-B4C3-DC0AA0FDAE8F}"/>
                  </a:ext>
                </a:extLst>
              </p:cNvPr>
              <p:cNvGraphicFramePr>
                <a:graphicFrameLocks noChangeAspect="1"/>
              </p:cNvGraphicFramePr>
              <p:nvPr>
                <p:extLst>
                  <p:ext uri="{D42A27DB-BD31-4B8C-83A1-F6EECF244321}">
                    <p14:modId xmlns:p14="http://schemas.microsoft.com/office/powerpoint/2010/main" val="628918673"/>
                  </p:ext>
                </p:extLst>
              </p:nvPr>
            </p:nvGraphicFramePr>
            <p:xfrm rot="5400000">
              <a:off x="5296137" y="3563782"/>
              <a:ext cx="1599725" cy="3258217"/>
            </p:xfrm>
            <a:graphic>
              <a:graphicData uri="http://schemas.microsoft.com/office/drawing/2017/model3d">
                <am3d:model3d r:embed="rId3">
                  <am3d:spPr>
                    <a:xfrm rot="5400000">
                      <a:off x="0" y="0"/>
                      <a:ext cx="1599725" cy="3258217"/>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3658062" ay="4851014" az="-3639309"/>
                    <am3d:postTrans dx="0" dy="0" dz="0"/>
                  </am3d:trans>
                  <am3d:raster rName="Office3DRenderer" rVer="16.0.8326">
                    <am3d:blip r:embed="rId4"/>
                  </am3d:raster>
                  <am3d:objViewport viewportSz="371528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モデル 3" descr="手 2">
                <a:extLst>
                  <a:ext uri="{FF2B5EF4-FFF2-40B4-BE49-F238E27FC236}">
                    <a16:creationId xmlns:am3d="http://schemas.microsoft.com/office/drawing/2017/model3d" xmlns="" xmlns:a16="http://schemas.microsoft.com/office/drawing/2014/main" id="{2A04C98D-0F47-42C3-B4C3-DC0AA0FDAE8F}"/>
                  </a:ext>
                </a:extLst>
              </p:cNvPr>
              <p:cNvPicPr>
                <a:picLocks noGrp="1" noRot="1" noChangeAspect="1" noMove="1" noResize="1" noEditPoints="1" noAdjustHandles="1" noChangeArrowheads="1" noChangeShapeType="1" noCrop="1"/>
              </p:cNvPicPr>
              <p:nvPr/>
            </p:nvPicPr>
            <p:blipFill>
              <a:blip r:embed="rId5"/>
              <a:stretch>
                <a:fillRect/>
              </a:stretch>
            </p:blipFill>
            <p:spPr>
              <a:xfrm rot="5400000">
                <a:off x="5296137" y="3563782"/>
                <a:ext cx="1599725" cy="3258217"/>
              </a:xfrm>
              <a:prstGeom prst="rect">
                <a:avLst/>
              </a:prstGeom>
            </p:spPr>
          </p:pic>
        </mc:Fallback>
      </mc:AlternateContent>
      <p:sp>
        <p:nvSpPr>
          <p:cNvPr id="5" name="テキスト ボックス 4">
            <a:extLst>
              <a:ext uri="{FF2B5EF4-FFF2-40B4-BE49-F238E27FC236}">
                <a16:creationId xmlns:a16="http://schemas.microsoft.com/office/drawing/2014/main" xmlns="" id="{76D776AB-B252-4352-A2CE-43D4452FB8D1}"/>
              </a:ext>
            </a:extLst>
          </p:cNvPr>
          <p:cNvSpPr txBox="1"/>
          <p:nvPr/>
        </p:nvSpPr>
        <p:spPr>
          <a:xfrm>
            <a:off x="5126021" y="5992753"/>
            <a:ext cx="1939955" cy="400110"/>
          </a:xfrm>
          <a:prstGeom prst="rect">
            <a:avLst/>
          </a:prstGeom>
          <a:noFill/>
        </p:spPr>
        <p:txBody>
          <a:bodyPr wrap="none" rtlCol="0">
            <a:spAutoFit/>
          </a:bodyPr>
          <a:lstStyle/>
          <a:p>
            <a:r>
              <a:rPr kumimoji="1" lang="ja-JP" altLang="en-US" sz="2000" dirty="0"/>
              <a:t>指文字での「に」</a:t>
            </a:r>
          </a:p>
        </p:txBody>
      </p:sp>
      <p:sp>
        <p:nvSpPr>
          <p:cNvPr id="6" name="テキスト ボックス 5">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13/25</a:t>
            </a:r>
          </a:p>
        </p:txBody>
      </p:sp>
    </p:spTree>
    <p:extLst>
      <p:ext uri="{BB962C8B-B14F-4D97-AF65-F5344CB8AC3E}">
        <p14:creationId xmlns:p14="http://schemas.microsoft.com/office/powerpoint/2010/main" val="23366931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補足資料</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351337"/>
          </a:xfrm>
        </p:spPr>
        <p:txBody>
          <a:bodyPr>
            <a:normAutofit/>
          </a:bodyPr>
          <a:lstStyle/>
          <a:p>
            <a:pPr>
              <a:buFont typeface="Wingdings" panose="05000000000000000000" pitchFamily="2" charset="2"/>
              <a:buChar char="l"/>
            </a:pPr>
            <a:r>
              <a:rPr lang="ja-JP" altLang="en-US" dirty="0"/>
              <a:t>ハンドトラッキングセンサ</a:t>
            </a:r>
            <a:endParaRPr lang="en-US" altLang="ja-JP" dirty="0"/>
          </a:p>
          <a:p>
            <a:pPr lvl="1">
              <a:buFont typeface="Wingdings" panose="05000000000000000000" pitchFamily="2" charset="2"/>
              <a:buChar char="l"/>
            </a:pPr>
            <a:r>
              <a:rPr kumimoji="1" lang="en-US" altLang="ja-JP" dirty="0"/>
              <a:t>Intel RealSense </a:t>
            </a:r>
            <a:r>
              <a:rPr kumimoji="1" lang="en-US" altLang="ja-JP" dirty="0" err="1"/>
              <a:t>Deapth</a:t>
            </a:r>
            <a:r>
              <a:rPr kumimoji="1" lang="en-US" altLang="ja-JP" dirty="0"/>
              <a:t> Camera</a:t>
            </a:r>
          </a:p>
          <a:p>
            <a:pPr lvl="2">
              <a:buFont typeface="Wingdings" panose="05000000000000000000" pitchFamily="2" charset="2"/>
              <a:buChar char="l"/>
            </a:pPr>
            <a:r>
              <a:rPr kumimoji="1" lang="ja-JP" altLang="en-US" dirty="0"/>
              <a:t>深度センサ等を内蔵、ハンドトラッキングも可能</a:t>
            </a:r>
            <a:endParaRPr kumimoji="1" lang="en-US" altLang="ja-JP" dirty="0"/>
          </a:p>
          <a:p>
            <a:pPr>
              <a:buFont typeface="Wingdings" panose="05000000000000000000" pitchFamily="2" charset="2"/>
              <a:buChar char="l"/>
            </a:pPr>
            <a:endParaRPr kumimoji="1" lang="en-US" altLang="ja-JP" dirty="0"/>
          </a:p>
          <a:p>
            <a:pPr lvl="1">
              <a:buFont typeface="Wingdings" panose="05000000000000000000" pitchFamily="2" charset="2"/>
              <a:buChar char="l"/>
            </a:pPr>
            <a:r>
              <a:rPr lang="en-US" altLang="ja-JP" dirty="0"/>
              <a:t>Leap</a:t>
            </a:r>
            <a:r>
              <a:rPr lang="ja-JP" altLang="en-US" dirty="0"/>
              <a:t> </a:t>
            </a:r>
            <a:r>
              <a:rPr lang="en-US" altLang="ja-JP" dirty="0"/>
              <a:t>Motion</a:t>
            </a:r>
          </a:p>
          <a:p>
            <a:pPr lvl="2">
              <a:buFont typeface="Wingdings" panose="05000000000000000000" pitchFamily="2" charset="2"/>
              <a:buChar char="l"/>
            </a:pPr>
            <a:r>
              <a:rPr lang="ja-JP" altLang="en-US" dirty="0"/>
              <a:t>ハンドトラッキングに特化した機器</a:t>
            </a:r>
            <a:endParaRPr lang="en-US" altLang="ja-JP" dirty="0"/>
          </a:p>
          <a:p>
            <a:pPr lvl="2">
              <a:buFont typeface="Wingdings" panose="05000000000000000000" pitchFamily="2" charset="2"/>
              <a:buChar char="l"/>
            </a:pPr>
            <a:r>
              <a:rPr lang="ja-JP" altLang="en-US" dirty="0"/>
              <a:t>赤外線照射</a:t>
            </a:r>
            <a:r>
              <a:rPr lang="en-US" altLang="ja-JP" dirty="0"/>
              <a:t>LED</a:t>
            </a:r>
            <a:r>
              <a:rPr lang="ja-JP" altLang="en-US" dirty="0"/>
              <a:t>と</a:t>
            </a:r>
            <a:r>
              <a:rPr lang="en-US" altLang="ja-JP" dirty="0"/>
              <a:t>2</a:t>
            </a:r>
            <a:r>
              <a:rPr lang="ja-JP" altLang="en-US" dirty="0"/>
              <a:t>機の赤外線カメラで構成</a:t>
            </a:r>
            <a:endParaRPr lang="en-US" altLang="ja-JP" dirty="0"/>
          </a:p>
          <a:p>
            <a:pPr lvl="2">
              <a:buFont typeface="Wingdings" panose="05000000000000000000" pitchFamily="2" charset="2"/>
              <a:buChar char="l"/>
            </a:pPr>
            <a:endParaRPr kumimoji="1" lang="ja-JP" altLang="en-US" dirty="0"/>
          </a:p>
        </p:txBody>
      </p:sp>
      <p:sp>
        <p:nvSpPr>
          <p:cNvPr id="4" name="テキスト ボックス 3">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14/25</a:t>
            </a:r>
          </a:p>
        </p:txBody>
      </p:sp>
    </p:spTree>
    <p:extLst>
      <p:ext uri="{BB962C8B-B14F-4D97-AF65-F5344CB8AC3E}">
        <p14:creationId xmlns:p14="http://schemas.microsoft.com/office/powerpoint/2010/main" val="417291875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グループ化 49">
            <a:extLst>
              <a:ext uri="{FF2B5EF4-FFF2-40B4-BE49-F238E27FC236}">
                <a16:creationId xmlns:a16="http://schemas.microsoft.com/office/drawing/2014/main" xmlns="" id="{1D3EAEEA-82FA-4866-AAF3-363AD483934F}"/>
              </a:ext>
            </a:extLst>
          </p:cNvPr>
          <p:cNvGrpSpPr/>
          <p:nvPr/>
        </p:nvGrpSpPr>
        <p:grpSpPr>
          <a:xfrm>
            <a:off x="554339" y="693894"/>
            <a:ext cx="11650349" cy="5617967"/>
            <a:chOff x="554339" y="693894"/>
            <a:chExt cx="11650349" cy="5617967"/>
          </a:xfrm>
        </p:grpSpPr>
        <p:sp>
          <p:nvSpPr>
            <p:cNvPr id="47" name="矢印: 左 46">
              <a:extLst>
                <a:ext uri="{FF2B5EF4-FFF2-40B4-BE49-F238E27FC236}">
                  <a16:creationId xmlns:a16="http://schemas.microsoft.com/office/drawing/2014/main" xmlns="" id="{2AEAD502-03A0-4D2D-9053-A3117E1691CD}"/>
                </a:ext>
              </a:extLst>
            </p:cNvPr>
            <p:cNvSpPr/>
            <p:nvPr/>
          </p:nvSpPr>
          <p:spPr>
            <a:xfrm rot="12202032" flipH="1">
              <a:off x="6554638" y="2621120"/>
              <a:ext cx="2386435" cy="554474"/>
            </a:xfrm>
            <a:prstGeom prst="leftArrow">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46" name="矢印: 上 45">
              <a:extLst>
                <a:ext uri="{FF2B5EF4-FFF2-40B4-BE49-F238E27FC236}">
                  <a16:creationId xmlns:a16="http://schemas.microsoft.com/office/drawing/2014/main" xmlns="" id="{3AE1C9FB-3865-47CB-BD66-2A491C1E603F}"/>
                </a:ext>
              </a:extLst>
            </p:cNvPr>
            <p:cNvSpPr/>
            <p:nvPr/>
          </p:nvSpPr>
          <p:spPr>
            <a:xfrm flipV="1">
              <a:off x="8894387" y="3480771"/>
              <a:ext cx="469560" cy="1972032"/>
            </a:xfrm>
            <a:prstGeom prst="up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4" name="矢印: 左 43">
              <a:extLst>
                <a:ext uri="{FF2B5EF4-FFF2-40B4-BE49-F238E27FC236}">
                  <a16:creationId xmlns:a16="http://schemas.microsoft.com/office/drawing/2014/main" xmlns="" id="{D9A6F5B2-C066-4AD0-904B-39F7978EB5C1}"/>
                </a:ext>
              </a:extLst>
            </p:cNvPr>
            <p:cNvSpPr/>
            <p:nvPr/>
          </p:nvSpPr>
          <p:spPr>
            <a:xfrm rot="20302032" flipH="1">
              <a:off x="9233064" y="2649080"/>
              <a:ext cx="2386435" cy="554474"/>
            </a:xfrm>
            <a:prstGeom prst="leftArrow">
              <a:avLst/>
            </a:prstGeom>
            <a:solidFill>
              <a:schemeClr val="accent5">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dirty="0"/>
            </a:p>
          </p:txBody>
        </p:sp>
        <p:sp>
          <p:nvSpPr>
            <p:cNvPr id="15" name="矢印: 左カーブ 14">
              <a:extLst>
                <a:ext uri="{FF2B5EF4-FFF2-40B4-BE49-F238E27FC236}">
                  <a16:creationId xmlns:a16="http://schemas.microsoft.com/office/drawing/2014/main" xmlns="" id="{0F10B568-6BAE-49AA-A27C-7AA0CBD0728F}"/>
                </a:ext>
              </a:extLst>
            </p:cNvPr>
            <p:cNvSpPr/>
            <p:nvPr/>
          </p:nvSpPr>
          <p:spPr>
            <a:xfrm rot="16200000">
              <a:off x="4058310" y="1380259"/>
              <a:ext cx="1200053" cy="165115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nvGrpSpPr>
            <p:cNvPr id="10" name="グループ化 9">
              <a:extLst>
                <a:ext uri="{FF2B5EF4-FFF2-40B4-BE49-F238E27FC236}">
                  <a16:creationId xmlns:a16="http://schemas.microsoft.com/office/drawing/2014/main" xmlns="" id="{016E40D9-5595-4E81-9CB1-7A9248EBDBE0}"/>
                </a:ext>
              </a:extLst>
            </p:cNvPr>
            <p:cNvGrpSpPr/>
            <p:nvPr/>
          </p:nvGrpSpPr>
          <p:grpSpPr>
            <a:xfrm>
              <a:off x="1775361" y="1953489"/>
              <a:ext cx="2363190" cy="2455504"/>
              <a:chOff x="2576945" y="2844138"/>
              <a:chExt cx="1520041" cy="1579419"/>
            </a:xfrm>
            <a:solidFill>
              <a:schemeClr val="accent3">
                <a:lumMod val="75000"/>
              </a:schemeClr>
            </a:solidFill>
          </p:grpSpPr>
          <p:sp>
            <p:nvSpPr>
              <p:cNvPr id="4" name="フローチャート: データ 3">
                <a:extLst>
                  <a:ext uri="{FF2B5EF4-FFF2-40B4-BE49-F238E27FC236}">
                    <a16:creationId xmlns:a16="http://schemas.microsoft.com/office/drawing/2014/main" xmlns="" id="{8A2F0700-C50F-4A4E-981F-B408DDBCD413}"/>
                  </a:ext>
                </a:extLst>
              </p:cNvPr>
              <p:cNvSpPr/>
              <p:nvPr/>
            </p:nvSpPr>
            <p:spPr>
              <a:xfrm rot="16200000">
                <a:off x="2303817" y="3378530"/>
                <a:ext cx="1318162" cy="771892"/>
              </a:xfrm>
              <a:prstGeom prst="flowChartInputOutput">
                <a:avLst/>
              </a:prstGeom>
              <a:grp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 name="フローチャート: 判断 4">
                <a:extLst>
                  <a:ext uri="{FF2B5EF4-FFF2-40B4-BE49-F238E27FC236}">
                    <a16:creationId xmlns:a16="http://schemas.microsoft.com/office/drawing/2014/main" xmlns="" id="{6EB053DA-30A0-4BDB-938C-D08D301109CB}"/>
                  </a:ext>
                </a:extLst>
              </p:cNvPr>
              <p:cNvSpPr/>
              <p:nvPr/>
            </p:nvSpPr>
            <p:spPr>
              <a:xfrm>
                <a:off x="2576945" y="2844138"/>
                <a:ext cx="1520041" cy="522515"/>
              </a:xfrm>
              <a:prstGeom prst="flowChartDecision">
                <a:avLst/>
              </a:prstGeom>
              <a:grp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フローチャート: データ 5">
                <a:extLst>
                  <a:ext uri="{FF2B5EF4-FFF2-40B4-BE49-F238E27FC236}">
                    <a16:creationId xmlns:a16="http://schemas.microsoft.com/office/drawing/2014/main" xmlns="" id="{0DAFDD45-147D-4BDC-A5D8-535C008974DD}"/>
                  </a:ext>
                </a:extLst>
              </p:cNvPr>
              <p:cNvSpPr/>
              <p:nvPr/>
            </p:nvSpPr>
            <p:spPr>
              <a:xfrm rot="16200000" flipV="1">
                <a:off x="3063833" y="3390403"/>
                <a:ext cx="1318162" cy="748144"/>
              </a:xfrm>
              <a:prstGeom prst="flowChartInputOutput">
                <a:avLst/>
              </a:prstGeom>
              <a:grp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9" name="矢印: 右カーブ 8">
              <a:extLst>
                <a:ext uri="{FF2B5EF4-FFF2-40B4-BE49-F238E27FC236}">
                  <a16:creationId xmlns:a16="http://schemas.microsoft.com/office/drawing/2014/main" xmlns="" id="{60C1B247-9A5F-404A-AB87-A1CAB82A424C}"/>
                </a:ext>
              </a:extLst>
            </p:cNvPr>
            <p:cNvSpPr/>
            <p:nvPr/>
          </p:nvSpPr>
          <p:spPr>
            <a:xfrm>
              <a:off x="688769" y="2359661"/>
              <a:ext cx="866899" cy="1651155"/>
            </a:xfrm>
            <a:prstGeom prst="curved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1" name="矢印: 右カーブ 10">
              <a:extLst>
                <a:ext uri="{FF2B5EF4-FFF2-40B4-BE49-F238E27FC236}">
                  <a16:creationId xmlns:a16="http://schemas.microsoft.com/office/drawing/2014/main" xmlns="" id="{D8DBEFEC-F095-4609-A6DE-724E69C473AD}"/>
                </a:ext>
              </a:extLst>
            </p:cNvPr>
            <p:cNvSpPr/>
            <p:nvPr/>
          </p:nvSpPr>
          <p:spPr>
            <a:xfrm flipH="1" flipV="1">
              <a:off x="4358243" y="2369124"/>
              <a:ext cx="866899" cy="1641692"/>
            </a:xfrm>
            <a:prstGeom prst="curved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2" name="矢印: 上カーブ 11">
              <a:extLst>
                <a:ext uri="{FF2B5EF4-FFF2-40B4-BE49-F238E27FC236}">
                  <a16:creationId xmlns:a16="http://schemas.microsoft.com/office/drawing/2014/main" xmlns="" id="{7092EE77-DB2C-46CA-BB54-77B2292426FF}"/>
                </a:ext>
              </a:extLst>
            </p:cNvPr>
            <p:cNvSpPr/>
            <p:nvPr/>
          </p:nvSpPr>
          <p:spPr>
            <a:xfrm>
              <a:off x="1946720" y="4401941"/>
              <a:ext cx="2057399" cy="1134092"/>
            </a:xfrm>
            <a:prstGeom prst="curvedUpArrow">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3" name="矢印: 上カーブ 12">
              <a:extLst>
                <a:ext uri="{FF2B5EF4-FFF2-40B4-BE49-F238E27FC236}">
                  <a16:creationId xmlns:a16="http://schemas.microsoft.com/office/drawing/2014/main" xmlns="" id="{0BED7D04-3B8F-419E-B069-0AFB93690877}"/>
                </a:ext>
              </a:extLst>
            </p:cNvPr>
            <p:cNvSpPr/>
            <p:nvPr/>
          </p:nvSpPr>
          <p:spPr>
            <a:xfrm flipH="1" flipV="1">
              <a:off x="1928256" y="693894"/>
              <a:ext cx="2057399" cy="1134092"/>
            </a:xfrm>
            <a:prstGeom prst="curvedUpArrow">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7" name="矢印: 上カーブ 16">
              <a:extLst>
                <a:ext uri="{FF2B5EF4-FFF2-40B4-BE49-F238E27FC236}">
                  <a16:creationId xmlns:a16="http://schemas.microsoft.com/office/drawing/2014/main" xmlns="" id="{13073270-A8CE-448A-B6E3-5F756B0F55C0}"/>
                </a:ext>
              </a:extLst>
            </p:cNvPr>
            <p:cNvSpPr/>
            <p:nvPr/>
          </p:nvSpPr>
          <p:spPr>
            <a:xfrm flipH="1" flipV="1">
              <a:off x="554339" y="3016843"/>
              <a:ext cx="1540820" cy="1134092"/>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8" name="テキスト ボックス 17">
              <a:extLst>
                <a:ext uri="{FF2B5EF4-FFF2-40B4-BE49-F238E27FC236}">
                  <a16:creationId xmlns:a16="http://schemas.microsoft.com/office/drawing/2014/main" xmlns="" id="{0EEBE90C-AF3C-439B-A412-1C3EDD90E6BF}"/>
                </a:ext>
              </a:extLst>
            </p:cNvPr>
            <p:cNvSpPr txBox="1"/>
            <p:nvPr/>
          </p:nvSpPr>
          <p:spPr>
            <a:xfrm>
              <a:off x="1458672" y="5578319"/>
              <a:ext cx="3033494" cy="707886"/>
            </a:xfrm>
            <a:prstGeom prst="rect">
              <a:avLst/>
            </a:prstGeom>
            <a:noFill/>
          </p:spPr>
          <p:txBody>
            <a:bodyPr wrap="square" rtlCol="0">
              <a:spAutoFit/>
            </a:bodyPr>
            <a:lstStyle/>
            <a:p>
              <a:pPr algn="ctr"/>
              <a:r>
                <a:rPr kumimoji="1" lang="en-US" altLang="ja-JP" sz="4000" dirty="0">
                  <a:latin typeface="HGSｺﾞｼｯｸE" panose="020B0900000000000000" pitchFamily="50" charset="-128"/>
                  <a:ea typeface="HGSｺﾞｼｯｸE" panose="020B0900000000000000" pitchFamily="50" charset="-128"/>
                </a:rPr>
                <a:t>3DoF</a:t>
              </a:r>
              <a:endParaRPr kumimoji="1" lang="ja-JP" altLang="en-US" sz="4000" dirty="0">
                <a:latin typeface="HGSｺﾞｼｯｸE" panose="020B0900000000000000" pitchFamily="50" charset="-128"/>
                <a:ea typeface="HGSｺﾞｼｯｸE" panose="020B0900000000000000" pitchFamily="50" charset="-128"/>
              </a:endParaRPr>
            </a:p>
          </p:txBody>
        </p:sp>
        <p:sp>
          <p:nvSpPr>
            <p:cNvPr id="30" name="矢印: 左カーブ 29">
              <a:extLst>
                <a:ext uri="{FF2B5EF4-FFF2-40B4-BE49-F238E27FC236}">
                  <a16:creationId xmlns:a16="http://schemas.microsoft.com/office/drawing/2014/main" xmlns="" id="{78D2F005-D6B5-4885-B8FD-69B5F0DE5370}"/>
                </a:ext>
              </a:extLst>
            </p:cNvPr>
            <p:cNvSpPr/>
            <p:nvPr/>
          </p:nvSpPr>
          <p:spPr>
            <a:xfrm rot="16200000">
              <a:off x="10212059" y="1380259"/>
              <a:ext cx="1200053" cy="1651155"/>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nvGrpSpPr>
            <p:cNvPr id="31" name="グループ化 30">
              <a:extLst>
                <a:ext uri="{FF2B5EF4-FFF2-40B4-BE49-F238E27FC236}">
                  <a16:creationId xmlns:a16="http://schemas.microsoft.com/office/drawing/2014/main" xmlns="" id="{C53F30EA-2E52-4C10-A800-EAEADEB4EF7C}"/>
                </a:ext>
              </a:extLst>
            </p:cNvPr>
            <p:cNvGrpSpPr/>
            <p:nvPr/>
          </p:nvGrpSpPr>
          <p:grpSpPr>
            <a:xfrm>
              <a:off x="7929110" y="1953489"/>
              <a:ext cx="2363190" cy="2455504"/>
              <a:chOff x="2576945" y="2844138"/>
              <a:chExt cx="1520041" cy="1579419"/>
            </a:xfrm>
            <a:solidFill>
              <a:schemeClr val="accent3">
                <a:lumMod val="75000"/>
              </a:schemeClr>
            </a:solidFill>
          </p:grpSpPr>
          <p:sp>
            <p:nvSpPr>
              <p:cNvPr id="32" name="フローチャート: データ 31">
                <a:extLst>
                  <a:ext uri="{FF2B5EF4-FFF2-40B4-BE49-F238E27FC236}">
                    <a16:creationId xmlns:a16="http://schemas.microsoft.com/office/drawing/2014/main" xmlns="" id="{909F46A1-9C8F-4B34-8386-87514D21B79D}"/>
                  </a:ext>
                </a:extLst>
              </p:cNvPr>
              <p:cNvSpPr/>
              <p:nvPr/>
            </p:nvSpPr>
            <p:spPr>
              <a:xfrm rot="16200000">
                <a:off x="2303817" y="3378530"/>
                <a:ext cx="1318162" cy="771892"/>
              </a:xfrm>
              <a:prstGeom prst="flowChartInputOutput">
                <a:avLst/>
              </a:prstGeom>
              <a:grp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3" name="フローチャート: 判断 32">
                <a:extLst>
                  <a:ext uri="{FF2B5EF4-FFF2-40B4-BE49-F238E27FC236}">
                    <a16:creationId xmlns:a16="http://schemas.microsoft.com/office/drawing/2014/main" xmlns="" id="{90FA10A5-35DA-4FBE-8BDD-642738C8D55F}"/>
                  </a:ext>
                </a:extLst>
              </p:cNvPr>
              <p:cNvSpPr/>
              <p:nvPr/>
            </p:nvSpPr>
            <p:spPr>
              <a:xfrm>
                <a:off x="2576945" y="2844138"/>
                <a:ext cx="1520041" cy="522515"/>
              </a:xfrm>
              <a:prstGeom prst="flowChartDecision">
                <a:avLst/>
              </a:prstGeom>
              <a:grp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4" name="フローチャート: データ 33">
                <a:extLst>
                  <a:ext uri="{FF2B5EF4-FFF2-40B4-BE49-F238E27FC236}">
                    <a16:creationId xmlns:a16="http://schemas.microsoft.com/office/drawing/2014/main" xmlns="" id="{5F640CD8-A103-4AA8-9CBF-1F1C4DE41F9D}"/>
                  </a:ext>
                </a:extLst>
              </p:cNvPr>
              <p:cNvSpPr/>
              <p:nvPr/>
            </p:nvSpPr>
            <p:spPr>
              <a:xfrm rot="16200000" flipV="1">
                <a:off x="3063833" y="3390403"/>
                <a:ext cx="1318162" cy="748144"/>
              </a:xfrm>
              <a:prstGeom prst="flowChartInputOutput">
                <a:avLst/>
              </a:prstGeom>
              <a:grpFill/>
              <a:ln>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5" name="矢印: 右カーブ 34">
              <a:extLst>
                <a:ext uri="{FF2B5EF4-FFF2-40B4-BE49-F238E27FC236}">
                  <a16:creationId xmlns:a16="http://schemas.microsoft.com/office/drawing/2014/main" xmlns="" id="{34A7F5CC-A406-4A50-AC05-64269DF71997}"/>
                </a:ext>
              </a:extLst>
            </p:cNvPr>
            <p:cNvSpPr/>
            <p:nvPr/>
          </p:nvSpPr>
          <p:spPr>
            <a:xfrm>
              <a:off x="6842518" y="2359661"/>
              <a:ext cx="866899" cy="1651155"/>
            </a:xfrm>
            <a:prstGeom prst="curved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6" name="矢印: 右カーブ 35">
              <a:extLst>
                <a:ext uri="{FF2B5EF4-FFF2-40B4-BE49-F238E27FC236}">
                  <a16:creationId xmlns:a16="http://schemas.microsoft.com/office/drawing/2014/main" xmlns="" id="{D694115E-353D-42E7-A9B6-CE522E328E7A}"/>
                </a:ext>
              </a:extLst>
            </p:cNvPr>
            <p:cNvSpPr/>
            <p:nvPr/>
          </p:nvSpPr>
          <p:spPr>
            <a:xfrm flipH="1" flipV="1">
              <a:off x="10511992" y="2369124"/>
              <a:ext cx="866899" cy="1641692"/>
            </a:xfrm>
            <a:prstGeom prst="curvedRight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7" name="矢印: 上カーブ 36">
              <a:extLst>
                <a:ext uri="{FF2B5EF4-FFF2-40B4-BE49-F238E27FC236}">
                  <a16:creationId xmlns:a16="http://schemas.microsoft.com/office/drawing/2014/main" xmlns="" id="{90DF11BE-499A-4E5F-85AA-30A95C4538FD}"/>
                </a:ext>
              </a:extLst>
            </p:cNvPr>
            <p:cNvSpPr/>
            <p:nvPr/>
          </p:nvSpPr>
          <p:spPr>
            <a:xfrm>
              <a:off x="8100469" y="4401941"/>
              <a:ext cx="2057399" cy="1134092"/>
            </a:xfrm>
            <a:prstGeom prst="curvedUpArrow">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38" name="矢印: 上カーブ 37">
              <a:extLst>
                <a:ext uri="{FF2B5EF4-FFF2-40B4-BE49-F238E27FC236}">
                  <a16:creationId xmlns:a16="http://schemas.microsoft.com/office/drawing/2014/main" xmlns="" id="{FA74976B-7EAE-4569-BE47-46A6E2BE6561}"/>
                </a:ext>
              </a:extLst>
            </p:cNvPr>
            <p:cNvSpPr/>
            <p:nvPr/>
          </p:nvSpPr>
          <p:spPr>
            <a:xfrm flipH="1" flipV="1">
              <a:off x="8082005" y="693894"/>
              <a:ext cx="2057399" cy="1134092"/>
            </a:xfrm>
            <a:prstGeom prst="curvedUpArrow">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3" name="矢印: 左 42">
              <a:extLst>
                <a:ext uri="{FF2B5EF4-FFF2-40B4-BE49-F238E27FC236}">
                  <a16:creationId xmlns:a16="http://schemas.microsoft.com/office/drawing/2014/main" xmlns="" id="{F2B62366-3902-4E3D-9C65-9806A7953F22}"/>
                </a:ext>
              </a:extLst>
            </p:cNvPr>
            <p:cNvSpPr/>
            <p:nvPr/>
          </p:nvSpPr>
          <p:spPr>
            <a:xfrm rot="20302032">
              <a:off x="5972179" y="3949405"/>
              <a:ext cx="2648322" cy="554474"/>
            </a:xfrm>
            <a:prstGeom prst="leftArrow">
              <a:avLst/>
            </a:prstGeom>
            <a:solidFill>
              <a:schemeClr val="accent5">
                <a:lumMod val="75000"/>
              </a:schemeClr>
            </a:solidFill>
            <a:ln>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9" name="矢印: 上カーブ 38">
              <a:extLst>
                <a:ext uri="{FF2B5EF4-FFF2-40B4-BE49-F238E27FC236}">
                  <a16:creationId xmlns:a16="http://schemas.microsoft.com/office/drawing/2014/main" xmlns="" id="{873B8C45-1395-4597-A6EA-47CB1D69534F}"/>
                </a:ext>
              </a:extLst>
            </p:cNvPr>
            <p:cNvSpPr/>
            <p:nvPr/>
          </p:nvSpPr>
          <p:spPr>
            <a:xfrm flipH="1" flipV="1">
              <a:off x="6708088" y="3016843"/>
              <a:ext cx="1540820" cy="1134092"/>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40" name="テキスト ボックス 39">
              <a:extLst>
                <a:ext uri="{FF2B5EF4-FFF2-40B4-BE49-F238E27FC236}">
                  <a16:creationId xmlns:a16="http://schemas.microsoft.com/office/drawing/2014/main" xmlns="" id="{3C9994DC-91BD-45DB-81BE-B4B0D432B7BB}"/>
                </a:ext>
              </a:extLst>
            </p:cNvPr>
            <p:cNvSpPr txBox="1"/>
            <p:nvPr/>
          </p:nvSpPr>
          <p:spPr>
            <a:xfrm>
              <a:off x="7612420" y="5603975"/>
              <a:ext cx="3033494" cy="707886"/>
            </a:xfrm>
            <a:prstGeom prst="rect">
              <a:avLst/>
            </a:prstGeom>
            <a:noFill/>
          </p:spPr>
          <p:txBody>
            <a:bodyPr wrap="square" rtlCol="0">
              <a:spAutoFit/>
            </a:bodyPr>
            <a:lstStyle/>
            <a:p>
              <a:pPr algn="ctr"/>
              <a:r>
                <a:rPr kumimoji="1" lang="en-US" altLang="ja-JP" sz="4000" dirty="0">
                  <a:latin typeface="HGSｺﾞｼｯｸE" panose="020B0900000000000000" pitchFamily="50" charset="-128"/>
                  <a:ea typeface="HGSｺﾞｼｯｸE" panose="020B0900000000000000" pitchFamily="50" charset="-128"/>
                </a:rPr>
                <a:t>6DoF</a:t>
              </a:r>
              <a:endParaRPr kumimoji="1" lang="ja-JP" altLang="en-US" sz="4000" dirty="0">
                <a:latin typeface="HGSｺﾞｼｯｸE" panose="020B0900000000000000" pitchFamily="50" charset="-128"/>
                <a:ea typeface="HGSｺﾞｼｯｸE" panose="020B0900000000000000" pitchFamily="50" charset="-128"/>
              </a:endParaRPr>
            </a:p>
          </p:txBody>
        </p:sp>
        <p:sp>
          <p:nvSpPr>
            <p:cNvPr id="45" name="矢印: 上 44">
              <a:extLst>
                <a:ext uri="{FF2B5EF4-FFF2-40B4-BE49-F238E27FC236}">
                  <a16:creationId xmlns:a16="http://schemas.microsoft.com/office/drawing/2014/main" xmlns="" id="{2F83F9F4-C74F-419F-8247-49566E2429FA}"/>
                </a:ext>
              </a:extLst>
            </p:cNvPr>
            <p:cNvSpPr/>
            <p:nvPr/>
          </p:nvSpPr>
          <p:spPr>
            <a:xfrm>
              <a:off x="8896365" y="826448"/>
              <a:ext cx="469560" cy="1568585"/>
            </a:xfrm>
            <a:prstGeom prst="upArrow">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8" name="矢印: 左 47">
              <a:extLst>
                <a:ext uri="{FF2B5EF4-FFF2-40B4-BE49-F238E27FC236}">
                  <a16:creationId xmlns:a16="http://schemas.microsoft.com/office/drawing/2014/main" xmlns="" id="{C9B2820E-6EC3-4541-9FAB-AAB9DDB027A4}"/>
                </a:ext>
              </a:extLst>
            </p:cNvPr>
            <p:cNvSpPr/>
            <p:nvPr/>
          </p:nvSpPr>
          <p:spPr>
            <a:xfrm rot="12202032">
              <a:off x="9556366" y="3914854"/>
              <a:ext cx="2648322" cy="554474"/>
            </a:xfrm>
            <a:prstGeom prst="leftArrow">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41" name="テキスト ボックス 40">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15/25</a:t>
            </a:r>
          </a:p>
        </p:txBody>
      </p:sp>
    </p:spTree>
    <p:extLst>
      <p:ext uri="{BB962C8B-B14F-4D97-AF65-F5344CB8AC3E}">
        <p14:creationId xmlns:p14="http://schemas.microsoft.com/office/powerpoint/2010/main" val="163517209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グループ化 14">
            <a:extLst>
              <a:ext uri="{FF2B5EF4-FFF2-40B4-BE49-F238E27FC236}">
                <a16:creationId xmlns:a16="http://schemas.microsoft.com/office/drawing/2014/main" xmlns="" id="{AA359786-9255-4851-94A0-33DC47942770}"/>
              </a:ext>
            </a:extLst>
          </p:cNvPr>
          <p:cNvGrpSpPr/>
          <p:nvPr/>
        </p:nvGrpSpPr>
        <p:grpSpPr>
          <a:xfrm>
            <a:off x="1001819" y="615653"/>
            <a:ext cx="4305714" cy="5902711"/>
            <a:chOff x="1001819" y="615653"/>
            <a:chExt cx="4305714" cy="5902711"/>
          </a:xfrm>
        </p:grpSpPr>
        <p:grpSp>
          <p:nvGrpSpPr>
            <p:cNvPr id="4" name="グループ化 3">
              <a:extLst>
                <a:ext uri="{FF2B5EF4-FFF2-40B4-BE49-F238E27FC236}">
                  <a16:creationId xmlns:a16="http://schemas.microsoft.com/office/drawing/2014/main" xmlns="" id="{54E3D728-2A30-4296-89F2-F63E8AFB0E87}"/>
                </a:ext>
              </a:extLst>
            </p:cNvPr>
            <p:cNvGrpSpPr/>
            <p:nvPr/>
          </p:nvGrpSpPr>
          <p:grpSpPr>
            <a:xfrm rot="2700000">
              <a:off x="1046760" y="949726"/>
              <a:ext cx="1127329" cy="594066"/>
              <a:chOff x="6366905" y="3306678"/>
              <a:chExt cx="1713813" cy="903124"/>
            </a:xfrm>
          </p:grpSpPr>
          <p:sp>
            <p:nvSpPr>
              <p:cNvPr id="5" name="正方形/長方形 4">
                <a:extLst>
                  <a:ext uri="{FF2B5EF4-FFF2-40B4-BE49-F238E27FC236}">
                    <a16:creationId xmlns:a16="http://schemas.microsoft.com/office/drawing/2014/main" xmlns="" id="{33B908A2-9309-425A-B1D7-6E6A76EE1D64}"/>
                  </a:ext>
                </a:extLst>
              </p:cNvPr>
              <p:cNvSpPr/>
              <p:nvPr/>
            </p:nvSpPr>
            <p:spPr>
              <a:xfrm>
                <a:off x="6366905" y="3366654"/>
                <a:ext cx="1067048" cy="843148"/>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6" name="二等辺三角形 5">
                <a:extLst>
                  <a:ext uri="{FF2B5EF4-FFF2-40B4-BE49-F238E27FC236}">
                    <a16:creationId xmlns:a16="http://schemas.microsoft.com/office/drawing/2014/main" xmlns="" id="{DEFA3B68-613E-49DB-82E0-DBED18D64282}"/>
                  </a:ext>
                </a:extLst>
              </p:cNvPr>
              <p:cNvSpPr/>
              <p:nvPr/>
            </p:nvSpPr>
            <p:spPr>
              <a:xfrm rot="1800000">
                <a:off x="7258052" y="3306678"/>
                <a:ext cx="822666" cy="709195"/>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7" name="楕円 6">
              <a:extLst>
                <a:ext uri="{FF2B5EF4-FFF2-40B4-BE49-F238E27FC236}">
                  <a16:creationId xmlns:a16="http://schemas.microsoft.com/office/drawing/2014/main" xmlns="" id="{A2FE271F-32F3-4EA0-87AF-14E03F25FB84}"/>
                </a:ext>
              </a:extLst>
            </p:cNvPr>
            <p:cNvSpPr/>
            <p:nvPr/>
          </p:nvSpPr>
          <p:spPr>
            <a:xfrm>
              <a:off x="3681351" y="2608499"/>
              <a:ext cx="1092530" cy="109253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9" name="四角形: 上の 2 つの角を切り取る 8">
              <a:extLst>
                <a:ext uri="{FF2B5EF4-FFF2-40B4-BE49-F238E27FC236}">
                  <a16:creationId xmlns:a16="http://schemas.microsoft.com/office/drawing/2014/main" xmlns="" id="{8F2A3DBC-F6DA-4334-85BA-FE0064CD8216}"/>
                </a:ext>
              </a:extLst>
            </p:cNvPr>
            <p:cNvSpPr/>
            <p:nvPr/>
          </p:nvSpPr>
          <p:spPr>
            <a:xfrm>
              <a:off x="3681350" y="3701028"/>
              <a:ext cx="1092532" cy="2232561"/>
            </a:xfrm>
            <a:prstGeom prst="snip2Same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0" name="四角形: 角を丸くする 9">
              <a:extLst>
                <a:ext uri="{FF2B5EF4-FFF2-40B4-BE49-F238E27FC236}">
                  <a16:creationId xmlns:a16="http://schemas.microsoft.com/office/drawing/2014/main" xmlns="" id="{291C80C4-9AB4-4741-B465-AB96626C6FB7}"/>
                </a:ext>
              </a:extLst>
            </p:cNvPr>
            <p:cNvSpPr/>
            <p:nvPr/>
          </p:nvSpPr>
          <p:spPr>
            <a:xfrm>
              <a:off x="3443844" y="2905382"/>
              <a:ext cx="1092530" cy="522514"/>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en-US" altLang="ja-JP" sz="2800" dirty="0">
                  <a:latin typeface="HGSｺﾞｼｯｸE" panose="020B0900000000000000" pitchFamily="50" charset="-128"/>
                  <a:ea typeface="HGSｺﾞｼｯｸE" panose="020B0900000000000000" pitchFamily="50" charset="-128"/>
                </a:rPr>
                <a:t>HMD</a:t>
              </a:r>
              <a:endParaRPr kumimoji="1" lang="ja-JP" altLang="en-US" sz="2800" dirty="0">
                <a:latin typeface="HGSｺﾞｼｯｸE" panose="020B0900000000000000" pitchFamily="50" charset="-128"/>
                <a:ea typeface="HGSｺﾞｼｯｸE" panose="020B0900000000000000" pitchFamily="50" charset="-128"/>
              </a:endParaRPr>
            </a:p>
          </p:txBody>
        </p:sp>
        <p:sp>
          <p:nvSpPr>
            <p:cNvPr id="11" name="テキスト ボックス 10">
              <a:extLst>
                <a:ext uri="{FF2B5EF4-FFF2-40B4-BE49-F238E27FC236}">
                  <a16:creationId xmlns:a16="http://schemas.microsoft.com/office/drawing/2014/main" xmlns="" id="{11E52ADE-AF39-47BF-87C3-C1BB659F7426}"/>
                </a:ext>
              </a:extLst>
            </p:cNvPr>
            <p:cNvSpPr txBox="1"/>
            <p:nvPr/>
          </p:nvSpPr>
          <p:spPr>
            <a:xfrm>
              <a:off x="1720816" y="615653"/>
              <a:ext cx="1878512" cy="461665"/>
            </a:xfrm>
            <a:prstGeom prst="rect">
              <a:avLst/>
            </a:prstGeom>
            <a:noFill/>
          </p:spPr>
          <p:txBody>
            <a:bodyPr wrap="square" rtlCol="0">
              <a:spAutoFit/>
            </a:bodyPr>
            <a:lstStyle/>
            <a:p>
              <a:pPr algn="ctr"/>
              <a:r>
                <a:rPr kumimoji="1" lang="ja-JP" altLang="en-US" sz="2400" dirty="0">
                  <a:latin typeface="HGSｺﾞｼｯｸE" panose="020B0900000000000000" pitchFamily="50" charset="-128"/>
                  <a:ea typeface="HGSｺﾞｼｯｸE" panose="020B0900000000000000" pitchFamily="50" charset="-128"/>
                </a:rPr>
                <a:t>外部センサ</a:t>
              </a:r>
            </a:p>
          </p:txBody>
        </p:sp>
        <p:sp>
          <p:nvSpPr>
            <p:cNvPr id="12" name="矢印: 右 11">
              <a:extLst>
                <a:ext uri="{FF2B5EF4-FFF2-40B4-BE49-F238E27FC236}">
                  <a16:creationId xmlns:a16="http://schemas.microsoft.com/office/drawing/2014/main" xmlns="" id="{BD3A1CD1-6805-4DC9-BC54-A5971C62612B}"/>
                </a:ext>
              </a:extLst>
            </p:cNvPr>
            <p:cNvSpPr/>
            <p:nvPr/>
          </p:nvSpPr>
          <p:spPr>
            <a:xfrm rot="2700000">
              <a:off x="1678130" y="2106565"/>
              <a:ext cx="1947553" cy="284454"/>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13" name="吹き出し: 四角形 12">
              <a:extLst>
                <a:ext uri="{FF2B5EF4-FFF2-40B4-BE49-F238E27FC236}">
                  <a16:creationId xmlns:a16="http://schemas.microsoft.com/office/drawing/2014/main" xmlns="" id="{57B65D76-2660-452C-9453-05A7356CE907}"/>
                </a:ext>
              </a:extLst>
            </p:cNvPr>
            <p:cNvSpPr/>
            <p:nvPr/>
          </p:nvSpPr>
          <p:spPr>
            <a:xfrm>
              <a:off x="2954746" y="1325816"/>
              <a:ext cx="1878512" cy="809623"/>
            </a:xfrm>
            <a:prstGeom prst="wedgeRectCallout">
              <a:avLst>
                <a:gd name="adj1" fmla="val -42959"/>
                <a:gd name="adj2" fmla="val 87435"/>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2400" dirty="0">
                  <a:latin typeface="HGSｺﾞｼｯｸE" panose="020B0900000000000000" pitchFamily="50" charset="-128"/>
                  <a:ea typeface="HGSｺﾞｼｯｸE" panose="020B0900000000000000" pitchFamily="50" charset="-128"/>
                </a:rPr>
                <a:t>位置を特定</a:t>
              </a:r>
              <a:endParaRPr kumimoji="1" lang="ja-JP" altLang="en-US" sz="2400" dirty="0">
                <a:latin typeface="HGSｺﾞｼｯｸE" panose="020B0900000000000000" pitchFamily="50" charset="-128"/>
                <a:ea typeface="HGSｺﾞｼｯｸE" panose="020B0900000000000000" pitchFamily="50" charset="-128"/>
              </a:endParaRPr>
            </a:p>
          </p:txBody>
        </p:sp>
        <p:sp>
          <p:nvSpPr>
            <p:cNvPr id="14" name="テキスト ボックス 13">
              <a:extLst>
                <a:ext uri="{FF2B5EF4-FFF2-40B4-BE49-F238E27FC236}">
                  <a16:creationId xmlns:a16="http://schemas.microsoft.com/office/drawing/2014/main" xmlns="" id="{5624F9C0-60F3-4F05-BB36-17401ECBF323}"/>
                </a:ext>
              </a:extLst>
            </p:cNvPr>
            <p:cNvSpPr txBox="1"/>
            <p:nvPr/>
          </p:nvSpPr>
          <p:spPr>
            <a:xfrm>
              <a:off x="1001819" y="5933589"/>
              <a:ext cx="4305714" cy="584775"/>
            </a:xfrm>
            <a:prstGeom prst="rect">
              <a:avLst/>
            </a:prstGeom>
            <a:noFill/>
          </p:spPr>
          <p:txBody>
            <a:bodyPr wrap="square" rtlCol="0">
              <a:spAutoFit/>
            </a:bodyPr>
            <a:lstStyle/>
            <a:p>
              <a:pPr algn="ctr"/>
              <a:r>
                <a:rPr kumimoji="1" lang="ja-JP" altLang="en-US" sz="3200" dirty="0">
                  <a:latin typeface="HGSｺﾞｼｯｸE" panose="020B0900000000000000" pitchFamily="50" charset="-128"/>
                  <a:ea typeface="HGSｺﾞｼｯｸE" panose="020B0900000000000000" pitchFamily="50" charset="-128"/>
                </a:rPr>
                <a:t>アウトサイドイン方式</a:t>
              </a:r>
            </a:p>
          </p:txBody>
        </p:sp>
      </p:grpSp>
      <p:sp>
        <p:nvSpPr>
          <p:cNvPr id="16" name="楕円 15">
            <a:extLst>
              <a:ext uri="{FF2B5EF4-FFF2-40B4-BE49-F238E27FC236}">
                <a16:creationId xmlns:a16="http://schemas.microsoft.com/office/drawing/2014/main" xmlns="" id="{5A2894F0-2CFC-4DCA-99E6-140F98C3BB03}"/>
              </a:ext>
            </a:extLst>
          </p:cNvPr>
          <p:cNvSpPr/>
          <p:nvPr/>
        </p:nvSpPr>
        <p:spPr>
          <a:xfrm>
            <a:off x="10643916" y="2608499"/>
            <a:ext cx="1092530" cy="1092530"/>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7" name="四角形: 上の 2 つの角を切り取る 16">
            <a:extLst>
              <a:ext uri="{FF2B5EF4-FFF2-40B4-BE49-F238E27FC236}">
                <a16:creationId xmlns:a16="http://schemas.microsoft.com/office/drawing/2014/main" xmlns="" id="{E448B76C-A5B3-4E42-A0E1-B16FD2D4A932}"/>
              </a:ext>
            </a:extLst>
          </p:cNvPr>
          <p:cNvSpPr/>
          <p:nvPr/>
        </p:nvSpPr>
        <p:spPr>
          <a:xfrm>
            <a:off x="10643915" y="3701028"/>
            <a:ext cx="1092532" cy="2232561"/>
          </a:xfrm>
          <a:prstGeom prst="snip2Same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kumimoji="1" lang="ja-JP" altLang="en-US"/>
          </a:p>
        </p:txBody>
      </p:sp>
      <p:sp>
        <p:nvSpPr>
          <p:cNvPr id="18" name="四角形: 角を丸くする 17">
            <a:extLst>
              <a:ext uri="{FF2B5EF4-FFF2-40B4-BE49-F238E27FC236}">
                <a16:creationId xmlns:a16="http://schemas.microsoft.com/office/drawing/2014/main" xmlns="" id="{ACF2D802-5275-4B70-A2B7-9E56F7042EB5}"/>
              </a:ext>
            </a:extLst>
          </p:cNvPr>
          <p:cNvSpPr/>
          <p:nvPr/>
        </p:nvSpPr>
        <p:spPr>
          <a:xfrm>
            <a:off x="10406409" y="2905382"/>
            <a:ext cx="1092530" cy="522514"/>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kumimoji="1" lang="en-US" altLang="ja-JP" sz="2800" dirty="0">
                <a:latin typeface="HGSｺﾞｼｯｸE" panose="020B0900000000000000" pitchFamily="50" charset="-128"/>
                <a:ea typeface="HGSｺﾞｼｯｸE" panose="020B0900000000000000" pitchFamily="50" charset="-128"/>
              </a:rPr>
              <a:t>HMD</a:t>
            </a:r>
            <a:endParaRPr kumimoji="1" lang="ja-JP" altLang="en-US" sz="2800" dirty="0">
              <a:latin typeface="HGSｺﾞｼｯｸE" panose="020B0900000000000000" pitchFamily="50" charset="-128"/>
              <a:ea typeface="HGSｺﾞｼｯｸE" panose="020B0900000000000000" pitchFamily="50" charset="-128"/>
            </a:endParaRPr>
          </a:p>
        </p:txBody>
      </p:sp>
      <p:sp>
        <p:nvSpPr>
          <p:cNvPr id="19" name="正方形/長方形 18">
            <a:extLst>
              <a:ext uri="{FF2B5EF4-FFF2-40B4-BE49-F238E27FC236}">
                <a16:creationId xmlns:a16="http://schemas.microsoft.com/office/drawing/2014/main" xmlns="" id="{B9CF8A32-83F4-45E6-B13B-D230522D8077}"/>
              </a:ext>
            </a:extLst>
          </p:cNvPr>
          <p:cNvSpPr/>
          <p:nvPr/>
        </p:nvSpPr>
        <p:spPr>
          <a:xfrm>
            <a:off x="6246421" y="3918856"/>
            <a:ext cx="1092530" cy="1923803"/>
          </a:xfrm>
          <a:prstGeom prst="rect">
            <a:avLst/>
          </a:prstGeom>
          <a:solidFill>
            <a:schemeClr val="accent6">
              <a:lumMod val="60000"/>
              <a:lumOff val="40000"/>
            </a:schemeClr>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正方形/長方形 19">
            <a:extLst>
              <a:ext uri="{FF2B5EF4-FFF2-40B4-BE49-F238E27FC236}">
                <a16:creationId xmlns:a16="http://schemas.microsoft.com/office/drawing/2014/main" xmlns="" id="{D13BD814-E3B2-4D09-8DBF-7AD6B1C0A40B}"/>
              </a:ext>
            </a:extLst>
          </p:cNvPr>
          <p:cNvSpPr/>
          <p:nvPr/>
        </p:nvSpPr>
        <p:spPr>
          <a:xfrm>
            <a:off x="6607629" y="2628177"/>
            <a:ext cx="1092530" cy="1923803"/>
          </a:xfrm>
          <a:prstGeom prst="rect">
            <a:avLst/>
          </a:prstGeom>
          <a:solidFill>
            <a:schemeClr val="accent4">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フローチャート: 結合子 20">
            <a:extLst>
              <a:ext uri="{FF2B5EF4-FFF2-40B4-BE49-F238E27FC236}">
                <a16:creationId xmlns:a16="http://schemas.microsoft.com/office/drawing/2014/main" xmlns="" id="{99199860-8083-4048-A50E-6CB591BC3E03}"/>
              </a:ext>
            </a:extLst>
          </p:cNvPr>
          <p:cNvSpPr/>
          <p:nvPr/>
        </p:nvSpPr>
        <p:spPr>
          <a:xfrm>
            <a:off x="6462650" y="2483808"/>
            <a:ext cx="289957" cy="288738"/>
          </a:xfrm>
          <a:prstGeom prst="flowChartConnector">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フローチャート: 結合子 21">
            <a:extLst>
              <a:ext uri="{FF2B5EF4-FFF2-40B4-BE49-F238E27FC236}">
                <a16:creationId xmlns:a16="http://schemas.microsoft.com/office/drawing/2014/main" xmlns="" id="{7F93E9ED-0E5F-4371-8DF2-D8561B9A8CED}"/>
              </a:ext>
            </a:extLst>
          </p:cNvPr>
          <p:cNvSpPr/>
          <p:nvPr/>
        </p:nvSpPr>
        <p:spPr>
          <a:xfrm>
            <a:off x="7505533" y="2483808"/>
            <a:ext cx="289957" cy="288738"/>
          </a:xfrm>
          <a:prstGeom prst="flowChartConnector">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3" name="フローチャート: 結合子 22">
            <a:extLst>
              <a:ext uri="{FF2B5EF4-FFF2-40B4-BE49-F238E27FC236}">
                <a16:creationId xmlns:a16="http://schemas.microsoft.com/office/drawing/2014/main" xmlns="" id="{B4BB868B-6EB9-49CF-AF0C-201ADB1A8C75}"/>
              </a:ext>
            </a:extLst>
          </p:cNvPr>
          <p:cNvSpPr/>
          <p:nvPr/>
        </p:nvSpPr>
        <p:spPr>
          <a:xfrm>
            <a:off x="7555180" y="4407611"/>
            <a:ext cx="289957" cy="288738"/>
          </a:xfrm>
          <a:prstGeom prst="flowChartConnector">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4" name="フローチャート: 結合子 23">
            <a:extLst>
              <a:ext uri="{FF2B5EF4-FFF2-40B4-BE49-F238E27FC236}">
                <a16:creationId xmlns:a16="http://schemas.microsoft.com/office/drawing/2014/main" xmlns="" id="{0515CBB1-8364-4E29-BFE7-B8E420675092}"/>
              </a:ext>
            </a:extLst>
          </p:cNvPr>
          <p:cNvSpPr/>
          <p:nvPr/>
        </p:nvSpPr>
        <p:spPr>
          <a:xfrm>
            <a:off x="7193973" y="5698290"/>
            <a:ext cx="289957" cy="288738"/>
          </a:xfrm>
          <a:prstGeom prst="flowChartConnector">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5" name="フローチャート: 結合子 24">
            <a:extLst>
              <a:ext uri="{FF2B5EF4-FFF2-40B4-BE49-F238E27FC236}">
                <a16:creationId xmlns:a16="http://schemas.microsoft.com/office/drawing/2014/main" xmlns="" id="{BCBFC9B9-6E8F-4A27-B38B-4B86B98E8E4C}"/>
              </a:ext>
            </a:extLst>
          </p:cNvPr>
          <p:cNvSpPr/>
          <p:nvPr/>
        </p:nvSpPr>
        <p:spPr>
          <a:xfrm>
            <a:off x="6101441" y="5709909"/>
            <a:ext cx="289957" cy="288738"/>
          </a:xfrm>
          <a:prstGeom prst="flowChartConnector">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6" name="フローチャート: 結合子 25">
            <a:extLst>
              <a:ext uri="{FF2B5EF4-FFF2-40B4-BE49-F238E27FC236}">
                <a16:creationId xmlns:a16="http://schemas.microsoft.com/office/drawing/2014/main" xmlns="" id="{5893C23E-3DF1-4C8F-B393-A728D0DF705B}"/>
              </a:ext>
            </a:extLst>
          </p:cNvPr>
          <p:cNvSpPr/>
          <p:nvPr/>
        </p:nvSpPr>
        <p:spPr>
          <a:xfrm>
            <a:off x="6101440" y="3774487"/>
            <a:ext cx="289957" cy="288738"/>
          </a:xfrm>
          <a:prstGeom prst="flowChartConnector">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7" name="フローチャート: 結合子 26">
            <a:extLst>
              <a:ext uri="{FF2B5EF4-FFF2-40B4-BE49-F238E27FC236}">
                <a16:creationId xmlns:a16="http://schemas.microsoft.com/office/drawing/2014/main" xmlns="" id="{1FBB62E9-EFC4-442A-8A08-816588DBCD3E}"/>
              </a:ext>
            </a:extLst>
          </p:cNvPr>
          <p:cNvSpPr/>
          <p:nvPr/>
        </p:nvSpPr>
        <p:spPr>
          <a:xfrm>
            <a:off x="6462650" y="3774487"/>
            <a:ext cx="289957" cy="288738"/>
          </a:xfrm>
          <a:prstGeom prst="flowChartConnector">
            <a:avLst/>
          </a:prstGeom>
          <a:solidFill>
            <a:srgbClr val="C0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8" name="矢印: 右 27">
            <a:extLst>
              <a:ext uri="{FF2B5EF4-FFF2-40B4-BE49-F238E27FC236}">
                <a16:creationId xmlns:a16="http://schemas.microsoft.com/office/drawing/2014/main" xmlns="" id="{DB5BED34-0566-4C98-B208-A79C0021EAEB}"/>
              </a:ext>
            </a:extLst>
          </p:cNvPr>
          <p:cNvSpPr/>
          <p:nvPr/>
        </p:nvSpPr>
        <p:spPr>
          <a:xfrm rot="9900000">
            <a:off x="7790096" y="3593710"/>
            <a:ext cx="1970213" cy="288738"/>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9" name="吹き出し: 四角形 28">
            <a:extLst>
              <a:ext uri="{FF2B5EF4-FFF2-40B4-BE49-F238E27FC236}">
                <a16:creationId xmlns:a16="http://schemas.microsoft.com/office/drawing/2014/main" xmlns="" id="{3C2A888C-9A1C-40A0-8A29-664C9C011F02}"/>
              </a:ext>
            </a:extLst>
          </p:cNvPr>
          <p:cNvSpPr/>
          <p:nvPr/>
        </p:nvSpPr>
        <p:spPr>
          <a:xfrm>
            <a:off x="8548416" y="1325816"/>
            <a:ext cx="1878512" cy="1302361"/>
          </a:xfrm>
          <a:prstGeom prst="wedgeRectCallout">
            <a:avLst>
              <a:gd name="adj1" fmla="val -46753"/>
              <a:gd name="adj2" fmla="val 127947"/>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ja-JP" altLang="en-US" sz="2400" dirty="0">
                <a:latin typeface="HGSｺﾞｼｯｸE" panose="020B0900000000000000" pitchFamily="50" charset="-128"/>
                <a:ea typeface="HGSｺﾞｼｯｸE" panose="020B0900000000000000" pitchFamily="50" charset="-128"/>
              </a:rPr>
              <a:t>外部の特徴から位置を特定</a:t>
            </a:r>
            <a:endParaRPr kumimoji="1" lang="ja-JP" altLang="en-US" sz="2400" dirty="0">
              <a:latin typeface="HGSｺﾞｼｯｸE" panose="020B0900000000000000" pitchFamily="50" charset="-128"/>
              <a:ea typeface="HGSｺﾞｼｯｸE" panose="020B0900000000000000" pitchFamily="50" charset="-128"/>
            </a:endParaRPr>
          </a:p>
        </p:txBody>
      </p:sp>
      <p:grpSp>
        <p:nvGrpSpPr>
          <p:cNvPr id="32" name="グループ化 31">
            <a:extLst>
              <a:ext uri="{FF2B5EF4-FFF2-40B4-BE49-F238E27FC236}">
                <a16:creationId xmlns:a16="http://schemas.microsoft.com/office/drawing/2014/main" xmlns="" id="{CE0818CB-C639-471F-8E28-226D1C952093}"/>
              </a:ext>
            </a:extLst>
          </p:cNvPr>
          <p:cNvGrpSpPr/>
          <p:nvPr/>
        </p:nvGrpSpPr>
        <p:grpSpPr>
          <a:xfrm rot="7200000">
            <a:off x="9768751" y="3093925"/>
            <a:ext cx="666236" cy="661107"/>
            <a:chOff x="9387722" y="3521191"/>
            <a:chExt cx="927269" cy="920131"/>
          </a:xfrm>
        </p:grpSpPr>
        <p:sp>
          <p:nvSpPr>
            <p:cNvPr id="30" name="正方形/長方形 29">
              <a:extLst>
                <a:ext uri="{FF2B5EF4-FFF2-40B4-BE49-F238E27FC236}">
                  <a16:creationId xmlns:a16="http://schemas.microsoft.com/office/drawing/2014/main" xmlns="" id="{AA1A95D8-EDB1-4344-94FC-081D3A82ADAA}"/>
                </a:ext>
              </a:extLst>
            </p:cNvPr>
            <p:cNvSpPr/>
            <p:nvPr/>
          </p:nvSpPr>
          <p:spPr>
            <a:xfrm rot="2700000">
              <a:off x="9314082" y="3594831"/>
              <a:ext cx="701893" cy="554614"/>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31" name="二等辺三角形 30">
              <a:extLst>
                <a:ext uri="{FF2B5EF4-FFF2-40B4-BE49-F238E27FC236}">
                  <a16:creationId xmlns:a16="http://schemas.microsoft.com/office/drawing/2014/main" xmlns="" id="{89F4B311-0064-49C9-81BE-9520304E53B8}"/>
                </a:ext>
              </a:extLst>
            </p:cNvPr>
            <p:cNvSpPr/>
            <p:nvPr/>
          </p:nvSpPr>
          <p:spPr>
            <a:xfrm rot="4500000">
              <a:off x="9811170" y="3937501"/>
              <a:ext cx="541141" cy="466501"/>
            </a:xfrm>
            <a:prstGeom prst="triangle">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
        <p:nvSpPr>
          <p:cNvPr id="33" name="テキスト ボックス 32">
            <a:extLst>
              <a:ext uri="{FF2B5EF4-FFF2-40B4-BE49-F238E27FC236}">
                <a16:creationId xmlns:a16="http://schemas.microsoft.com/office/drawing/2014/main" xmlns="" id="{7316ED1F-9319-4371-8490-EBDF973D8F59}"/>
              </a:ext>
            </a:extLst>
          </p:cNvPr>
          <p:cNvSpPr txBox="1"/>
          <p:nvPr/>
        </p:nvSpPr>
        <p:spPr>
          <a:xfrm>
            <a:off x="6838576" y="5933588"/>
            <a:ext cx="4305714" cy="584775"/>
          </a:xfrm>
          <a:prstGeom prst="rect">
            <a:avLst/>
          </a:prstGeom>
          <a:noFill/>
        </p:spPr>
        <p:txBody>
          <a:bodyPr wrap="square" rtlCol="0">
            <a:spAutoFit/>
          </a:bodyPr>
          <a:lstStyle/>
          <a:p>
            <a:pPr algn="ctr"/>
            <a:r>
              <a:rPr kumimoji="1" lang="ja-JP" altLang="en-US" sz="3200" dirty="0">
                <a:latin typeface="HGSｺﾞｼｯｸE" panose="020B0900000000000000" pitchFamily="50" charset="-128"/>
                <a:ea typeface="HGSｺﾞｼｯｸE" panose="020B0900000000000000" pitchFamily="50" charset="-128"/>
              </a:rPr>
              <a:t>インサイドアウト方式</a:t>
            </a:r>
          </a:p>
        </p:txBody>
      </p:sp>
      <p:sp>
        <p:nvSpPr>
          <p:cNvPr id="34" name="テキスト ボックス 33">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16/25</a:t>
            </a:r>
          </a:p>
        </p:txBody>
      </p:sp>
    </p:spTree>
    <p:extLst>
      <p:ext uri="{BB962C8B-B14F-4D97-AF65-F5344CB8AC3E}">
        <p14:creationId xmlns:p14="http://schemas.microsoft.com/office/powerpoint/2010/main" val="18346659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学習モードの流れ</a:t>
            </a:r>
          </a:p>
        </p:txBody>
      </p:sp>
      <p:sp>
        <p:nvSpPr>
          <p:cNvPr id="15" name="四角形: 角を丸くする 14">
            <a:extLst>
              <a:ext uri="{FF2B5EF4-FFF2-40B4-BE49-F238E27FC236}">
                <a16:creationId xmlns:a16="http://schemas.microsoft.com/office/drawing/2014/main" xmlns="" id="{02E2D2DC-F692-4F13-AA72-F2811114AF1A}"/>
              </a:ext>
            </a:extLst>
          </p:cNvPr>
          <p:cNvSpPr/>
          <p:nvPr/>
        </p:nvSpPr>
        <p:spPr>
          <a:xfrm>
            <a:off x="838200" y="3142932"/>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cxnSp>
        <p:nvCxnSpPr>
          <p:cNvPr id="16" name="コネクタ: カギ線 15">
            <a:extLst>
              <a:ext uri="{FF2B5EF4-FFF2-40B4-BE49-F238E27FC236}">
                <a16:creationId xmlns:a16="http://schemas.microsoft.com/office/drawing/2014/main" xmlns="" id="{33B139D9-D422-45CD-984E-929E46A351C2}"/>
              </a:ext>
            </a:extLst>
          </p:cNvPr>
          <p:cNvCxnSpPr>
            <a:cxnSpLocks/>
          </p:cNvCxnSpPr>
          <p:nvPr/>
        </p:nvCxnSpPr>
        <p:spPr>
          <a:xfrm flipV="1">
            <a:off x="2712807" y="4036401"/>
            <a:ext cx="724394"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四角形: 角を丸くする 16">
            <a:extLst>
              <a:ext uri="{FF2B5EF4-FFF2-40B4-BE49-F238E27FC236}">
                <a16:creationId xmlns:a16="http://schemas.microsoft.com/office/drawing/2014/main" xmlns="" id="{85EE8F22-A688-4088-8AC2-6CDF46100B9E}"/>
              </a:ext>
            </a:extLst>
          </p:cNvPr>
          <p:cNvSpPr/>
          <p:nvPr/>
        </p:nvSpPr>
        <p:spPr>
          <a:xfrm>
            <a:off x="3437201" y="3151762"/>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pic>
        <p:nvPicPr>
          <p:cNvPr id="18" name="図 17">
            <a:extLst>
              <a:ext uri="{FF2B5EF4-FFF2-40B4-BE49-F238E27FC236}">
                <a16:creationId xmlns:a16="http://schemas.microsoft.com/office/drawing/2014/main" xmlns="" id="{97A31809-7079-4893-A6A1-57B32AD6E730}"/>
              </a:ext>
            </a:extLst>
          </p:cNvPr>
          <p:cNvPicPr>
            <a:picLocks noChangeAspect="1"/>
          </p:cNvPicPr>
          <p:nvPr/>
        </p:nvPicPr>
        <p:blipFill>
          <a:blip r:embed="rId3"/>
          <a:stretch>
            <a:fillRect/>
          </a:stretch>
        </p:blipFill>
        <p:spPr>
          <a:xfrm>
            <a:off x="3593295" y="3225466"/>
            <a:ext cx="1565828" cy="1600721"/>
          </a:xfrm>
          <a:prstGeom prst="rect">
            <a:avLst/>
          </a:prstGeom>
        </p:spPr>
      </p:pic>
      <p:sp>
        <p:nvSpPr>
          <p:cNvPr id="19" name="テキスト ボックス 18">
            <a:extLst>
              <a:ext uri="{FF2B5EF4-FFF2-40B4-BE49-F238E27FC236}">
                <a16:creationId xmlns:a16="http://schemas.microsoft.com/office/drawing/2014/main" xmlns="" id="{0E5CAC5F-CA72-491B-B6A9-D3F2AC7DFD39}"/>
              </a:ext>
            </a:extLst>
          </p:cNvPr>
          <p:cNvSpPr txBox="1"/>
          <p:nvPr/>
        </p:nvSpPr>
        <p:spPr>
          <a:xfrm>
            <a:off x="844294" y="4927389"/>
            <a:ext cx="1800493"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1</a:t>
            </a:r>
            <a:r>
              <a:rPr kumimoji="1" lang="ja-JP" altLang="en-US" sz="2800" dirty="0">
                <a:latin typeface="ＭＳ ゴシック" panose="020B0609070205080204" pitchFamily="49" charset="-128"/>
                <a:ea typeface="ＭＳ ゴシック" panose="020B0609070205080204" pitchFamily="49" charset="-128"/>
              </a:rPr>
              <a:t>）開始</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20" name="テキスト ボックス 19">
            <a:extLst>
              <a:ext uri="{FF2B5EF4-FFF2-40B4-BE49-F238E27FC236}">
                <a16:creationId xmlns:a16="http://schemas.microsoft.com/office/drawing/2014/main" xmlns="" id="{0C2D3B6F-6DCA-4FDB-A2D3-C01F4D607A38}"/>
              </a:ext>
            </a:extLst>
          </p:cNvPr>
          <p:cNvSpPr txBox="1"/>
          <p:nvPr/>
        </p:nvSpPr>
        <p:spPr>
          <a:xfrm>
            <a:off x="2997834" y="4921039"/>
            <a:ext cx="2518638"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2</a:t>
            </a:r>
            <a:r>
              <a:rPr kumimoji="1" lang="ja-JP" altLang="en-US" sz="2800" dirty="0">
                <a:latin typeface="ＭＳ ゴシック" panose="020B0609070205080204" pitchFamily="49" charset="-128"/>
                <a:ea typeface="ＭＳ ゴシック" panose="020B0609070205080204" pitchFamily="49" charset="-128"/>
              </a:rPr>
              <a:t>）手本表示</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21" name="コネクタ: カギ線 20">
            <a:extLst>
              <a:ext uri="{FF2B5EF4-FFF2-40B4-BE49-F238E27FC236}">
                <a16:creationId xmlns:a16="http://schemas.microsoft.com/office/drawing/2014/main" xmlns="" id="{1CEDC8A4-6B7B-4D2C-B03C-F6B0E9E34DCB}"/>
              </a:ext>
            </a:extLst>
          </p:cNvPr>
          <p:cNvCxnSpPr>
            <a:cxnSpLocks/>
          </p:cNvCxnSpPr>
          <p:nvPr/>
        </p:nvCxnSpPr>
        <p:spPr>
          <a:xfrm flipV="1">
            <a:off x="5340767" y="4036401"/>
            <a:ext cx="724394"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四角形: 角を丸くする 21">
            <a:extLst>
              <a:ext uri="{FF2B5EF4-FFF2-40B4-BE49-F238E27FC236}">
                <a16:creationId xmlns:a16="http://schemas.microsoft.com/office/drawing/2014/main" xmlns="" id="{A008EDC5-27CB-44B0-AA0B-318F1CA8AEDE}"/>
              </a:ext>
            </a:extLst>
          </p:cNvPr>
          <p:cNvSpPr/>
          <p:nvPr/>
        </p:nvSpPr>
        <p:spPr>
          <a:xfrm>
            <a:off x="6065161" y="3151762"/>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pic>
        <p:nvPicPr>
          <p:cNvPr id="23" name="図 22">
            <a:extLst>
              <a:ext uri="{FF2B5EF4-FFF2-40B4-BE49-F238E27FC236}">
                <a16:creationId xmlns:a16="http://schemas.microsoft.com/office/drawing/2014/main" xmlns="" id="{0CDCD4EC-FA62-4107-A94A-64D1F4D8BA7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92276" y="3228497"/>
            <a:ext cx="1632296" cy="1615807"/>
          </a:xfrm>
          <a:prstGeom prst="rect">
            <a:avLst/>
          </a:prstGeom>
        </p:spPr>
      </p:pic>
      <p:sp>
        <p:nvSpPr>
          <p:cNvPr id="24" name="テキスト ボックス 23">
            <a:extLst>
              <a:ext uri="{FF2B5EF4-FFF2-40B4-BE49-F238E27FC236}">
                <a16:creationId xmlns:a16="http://schemas.microsoft.com/office/drawing/2014/main" xmlns="" id="{50664841-CB2B-4D7B-B5B6-A673443A1BD7}"/>
              </a:ext>
            </a:extLst>
          </p:cNvPr>
          <p:cNvSpPr txBox="1"/>
          <p:nvPr/>
        </p:nvSpPr>
        <p:spPr>
          <a:xfrm>
            <a:off x="5456629" y="4951436"/>
            <a:ext cx="2877711"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3</a:t>
            </a:r>
            <a:r>
              <a:rPr kumimoji="1" lang="ja-JP" altLang="en-US" sz="2800" dirty="0">
                <a:latin typeface="ＭＳ ゴシック" panose="020B0609070205080204" pitchFamily="49" charset="-128"/>
                <a:ea typeface="ＭＳ ゴシック" panose="020B0609070205080204" pitchFamily="49" charset="-128"/>
              </a:rPr>
              <a:t>）手本と照合</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25" name="コネクタ: カギ線 24">
            <a:extLst>
              <a:ext uri="{FF2B5EF4-FFF2-40B4-BE49-F238E27FC236}">
                <a16:creationId xmlns:a16="http://schemas.microsoft.com/office/drawing/2014/main" xmlns="" id="{51999A09-F571-4DF4-B85C-68ECB4CDBA5E}"/>
              </a:ext>
            </a:extLst>
          </p:cNvPr>
          <p:cNvCxnSpPr>
            <a:cxnSpLocks/>
            <a:stCxn id="22" idx="3"/>
          </p:cNvCxnSpPr>
          <p:nvPr/>
        </p:nvCxnSpPr>
        <p:spPr>
          <a:xfrm>
            <a:off x="7939768" y="4036401"/>
            <a:ext cx="789145"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四角形: 角を丸くする 25">
            <a:extLst>
              <a:ext uri="{FF2B5EF4-FFF2-40B4-BE49-F238E27FC236}">
                <a16:creationId xmlns:a16="http://schemas.microsoft.com/office/drawing/2014/main" xmlns="" id="{2366631C-6B2B-485B-B64B-089589E56218}"/>
              </a:ext>
            </a:extLst>
          </p:cNvPr>
          <p:cNvSpPr/>
          <p:nvPr/>
        </p:nvSpPr>
        <p:spPr>
          <a:xfrm>
            <a:off x="8728913" y="3151762"/>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学習終了</a:t>
            </a:r>
          </a:p>
        </p:txBody>
      </p:sp>
      <p:sp>
        <p:nvSpPr>
          <p:cNvPr id="27" name="テキスト ボックス 26">
            <a:extLst>
              <a:ext uri="{FF2B5EF4-FFF2-40B4-BE49-F238E27FC236}">
                <a16:creationId xmlns:a16="http://schemas.microsoft.com/office/drawing/2014/main" xmlns="" id="{396EFBB4-97D3-4684-8374-84FCEC150E79}"/>
              </a:ext>
            </a:extLst>
          </p:cNvPr>
          <p:cNvSpPr txBox="1"/>
          <p:nvPr/>
        </p:nvSpPr>
        <p:spPr>
          <a:xfrm>
            <a:off x="8535399" y="4951436"/>
            <a:ext cx="1874607" cy="523220"/>
          </a:xfrm>
          <a:prstGeom prst="rect">
            <a:avLst/>
          </a:prstGeom>
          <a:noFill/>
        </p:spPr>
        <p:txBody>
          <a:bodyPr wrap="squar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4</a:t>
            </a:r>
            <a:r>
              <a:rPr kumimoji="1" lang="ja-JP" altLang="en-US" sz="2800" dirty="0">
                <a:latin typeface="ＭＳ ゴシック" panose="020B0609070205080204" pitchFamily="49" charset="-128"/>
                <a:ea typeface="ＭＳ ゴシック" panose="020B0609070205080204" pitchFamily="49" charset="-128"/>
              </a:rPr>
              <a:t>）終了</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28" name="コネクタ: カギ線 27">
            <a:extLst>
              <a:ext uri="{FF2B5EF4-FFF2-40B4-BE49-F238E27FC236}">
                <a16:creationId xmlns:a16="http://schemas.microsoft.com/office/drawing/2014/main" xmlns="" id="{A1AB13C2-307B-4750-8EAF-EB4CD12B6B14}"/>
              </a:ext>
            </a:extLst>
          </p:cNvPr>
          <p:cNvCxnSpPr>
            <a:cxnSpLocks/>
            <a:stCxn id="22" idx="0"/>
            <a:endCxn id="17" idx="0"/>
          </p:cNvCxnSpPr>
          <p:nvPr/>
        </p:nvCxnSpPr>
        <p:spPr>
          <a:xfrm rot="16200000" flipV="1">
            <a:off x="5688485" y="1837782"/>
            <a:ext cx="12700" cy="2627960"/>
          </a:xfrm>
          <a:prstGeom prst="bentConnector3">
            <a:avLst>
              <a:gd name="adj1" fmla="val 7410394"/>
            </a:avLst>
          </a:prstGeom>
          <a:ln w="57150">
            <a:tailEnd type="triangle"/>
          </a:ln>
        </p:spPr>
        <p:style>
          <a:lnRef idx="1">
            <a:schemeClr val="dk1"/>
          </a:lnRef>
          <a:fillRef idx="0">
            <a:schemeClr val="dk1"/>
          </a:fillRef>
          <a:effectRef idx="0">
            <a:schemeClr val="dk1"/>
          </a:effectRef>
          <a:fontRef idx="minor">
            <a:schemeClr val="tx1"/>
          </a:fontRef>
        </p:style>
      </p:cxnSp>
      <p:sp>
        <p:nvSpPr>
          <p:cNvPr id="30" name="テキスト ボックス 29">
            <a:extLst>
              <a:ext uri="{FF2B5EF4-FFF2-40B4-BE49-F238E27FC236}">
                <a16:creationId xmlns:a16="http://schemas.microsoft.com/office/drawing/2014/main" xmlns="" id="{273AE29B-F264-4686-915B-A9D0CC5DC85A}"/>
              </a:ext>
            </a:extLst>
          </p:cNvPr>
          <p:cNvSpPr txBox="1"/>
          <p:nvPr/>
        </p:nvSpPr>
        <p:spPr>
          <a:xfrm>
            <a:off x="6949753" y="2313463"/>
            <a:ext cx="1980029"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合致で合格</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31" name="テキスト ボックス 30">
            <a:extLst>
              <a:ext uri="{FF2B5EF4-FFF2-40B4-BE49-F238E27FC236}">
                <a16:creationId xmlns:a16="http://schemas.microsoft.com/office/drawing/2014/main" xmlns="" id="{88A27088-58A1-4D45-9C56-49B92AC81B54}"/>
              </a:ext>
            </a:extLst>
          </p:cNvPr>
          <p:cNvSpPr txBox="1"/>
          <p:nvPr/>
        </p:nvSpPr>
        <p:spPr>
          <a:xfrm>
            <a:off x="4704820" y="1667554"/>
            <a:ext cx="1980029"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次の単語へ</a:t>
            </a:r>
            <a:endParaRPr kumimoji="1" lang="en-US" altLang="ja-JP" sz="28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368751234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日本手話</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4"/>
            <a:ext cx="10515600" cy="2847390"/>
          </a:xfrm>
        </p:spPr>
        <p:txBody>
          <a:bodyPr>
            <a:normAutofit/>
          </a:bodyPr>
          <a:lstStyle/>
          <a:p>
            <a:pPr>
              <a:buFont typeface="Wingdings" panose="05000000000000000000" pitchFamily="2" charset="2"/>
              <a:buChar char="l"/>
            </a:pPr>
            <a:r>
              <a:rPr kumimoji="1" lang="ja-JP" altLang="en-US" dirty="0"/>
              <a:t>聴覚障害者がコミュニケーションを取るために</a:t>
            </a:r>
            <a:r>
              <a:rPr lang="en-US" altLang="ja-JP" dirty="0"/>
              <a:t>		</a:t>
            </a:r>
            <a:r>
              <a:rPr lang="ja-JP" altLang="en-US" dirty="0"/>
              <a:t>　　　</a:t>
            </a:r>
            <a:r>
              <a:rPr kumimoji="1" lang="ja-JP" altLang="en-US" dirty="0"/>
              <a:t>生み出された日本語の手話の一つ</a:t>
            </a:r>
            <a:endParaRPr lang="en-US" altLang="ja-JP" dirty="0"/>
          </a:p>
          <a:p>
            <a:pPr>
              <a:buFont typeface="Wingdings" panose="05000000000000000000" pitchFamily="2" charset="2"/>
              <a:buChar char="l"/>
            </a:pPr>
            <a:r>
              <a:rPr kumimoji="1" lang="ja-JP" altLang="en-US" dirty="0"/>
              <a:t>日本語対応手話と比較して、独自の語順ルールをもち　　テンポが良い</a:t>
            </a:r>
            <a:endParaRPr kumimoji="1" lang="en-US" altLang="ja-JP" dirty="0"/>
          </a:p>
          <a:p>
            <a:pPr>
              <a:buFont typeface="Wingdings" panose="05000000000000000000" pitchFamily="2" charset="2"/>
              <a:buChar char="l"/>
            </a:pPr>
            <a:endParaRPr kumimoji="1" lang="en-US" altLang="ja-JP" dirty="0"/>
          </a:p>
          <a:p>
            <a:pPr>
              <a:buFont typeface="Wingdings" panose="05000000000000000000" pitchFamily="2" charset="2"/>
              <a:buChar char="l"/>
            </a:pPr>
            <a:endParaRPr kumimoji="1" lang="ja-JP" altLang="en-US" dirty="0"/>
          </a:p>
        </p:txBody>
      </p:sp>
      <p:sp>
        <p:nvSpPr>
          <p:cNvPr id="7" name="楕円 6">
            <a:extLst>
              <a:ext uri="{FF2B5EF4-FFF2-40B4-BE49-F238E27FC236}">
                <a16:creationId xmlns:a16="http://schemas.microsoft.com/office/drawing/2014/main" xmlns="" id="{0FCB0D08-E737-456B-9F0A-E0BFB80F3BCB}"/>
              </a:ext>
            </a:extLst>
          </p:cNvPr>
          <p:cNvSpPr/>
          <p:nvPr/>
        </p:nvSpPr>
        <p:spPr>
          <a:xfrm>
            <a:off x="2886578" y="4162860"/>
            <a:ext cx="1278223"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手話</a:t>
            </a:r>
          </a:p>
        </p:txBody>
      </p:sp>
      <p:sp>
        <p:nvSpPr>
          <p:cNvPr id="8" name="楕円 7">
            <a:extLst>
              <a:ext uri="{FF2B5EF4-FFF2-40B4-BE49-F238E27FC236}">
                <a16:creationId xmlns:a16="http://schemas.microsoft.com/office/drawing/2014/main" xmlns="" id="{70E6F201-735C-4CAF-8D32-247D2D9420CE}"/>
              </a:ext>
            </a:extLst>
          </p:cNvPr>
          <p:cNvSpPr/>
          <p:nvPr/>
        </p:nvSpPr>
        <p:spPr>
          <a:xfrm>
            <a:off x="4524271" y="4142722"/>
            <a:ext cx="1278223"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上手</a:t>
            </a:r>
          </a:p>
        </p:txBody>
      </p:sp>
      <p:sp>
        <p:nvSpPr>
          <p:cNvPr id="9" name="楕円 8">
            <a:extLst>
              <a:ext uri="{FF2B5EF4-FFF2-40B4-BE49-F238E27FC236}">
                <a16:creationId xmlns:a16="http://schemas.microsoft.com/office/drawing/2014/main" xmlns="" id="{B811EFF3-BDCE-405E-A4C0-107A8E2F11CD}"/>
              </a:ext>
            </a:extLst>
          </p:cNvPr>
          <p:cNvSpPr/>
          <p:nvPr/>
        </p:nvSpPr>
        <p:spPr>
          <a:xfrm>
            <a:off x="6161964" y="4146819"/>
            <a:ext cx="1735160"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あなた</a:t>
            </a:r>
          </a:p>
        </p:txBody>
      </p:sp>
      <p:sp>
        <p:nvSpPr>
          <p:cNvPr id="10" name="テキスト ボックス 9">
            <a:extLst>
              <a:ext uri="{FF2B5EF4-FFF2-40B4-BE49-F238E27FC236}">
                <a16:creationId xmlns:a16="http://schemas.microsoft.com/office/drawing/2014/main" xmlns="" id="{750B2E99-1C21-4861-B73C-8E96FC77198A}"/>
              </a:ext>
            </a:extLst>
          </p:cNvPr>
          <p:cNvSpPr txBox="1"/>
          <p:nvPr/>
        </p:nvSpPr>
        <p:spPr>
          <a:xfrm>
            <a:off x="645144" y="4338238"/>
            <a:ext cx="1620957" cy="523220"/>
          </a:xfrm>
          <a:prstGeom prst="rect">
            <a:avLst/>
          </a:prstGeom>
          <a:noFill/>
        </p:spPr>
        <p:txBody>
          <a:bodyPr wrap="none" rtlCol="0">
            <a:spAutoFit/>
          </a:bodyPr>
          <a:lstStyle/>
          <a:p>
            <a:r>
              <a:rPr kumimoji="1" lang="ja-JP" altLang="en-US" sz="2800" dirty="0"/>
              <a:t>日本手話</a:t>
            </a:r>
          </a:p>
        </p:txBody>
      </p:sp>
      <p:sp>
        <p:nvSpPr>
          <p:cNvPr id="14" name="テキスト ボックス 13">
            <a:extLst>
              <a:ext uri="{FF2B5EF4-FFF2-40B4-BE49-F238E27FC236}">
                <a16:creationId xmlns:a16="http://schemas.microsoft.com/office/drawing/2014/main" xmlns="" id="{27D5FFFA-903E-4BE4-8E84-7488687957E8}"/>
              </a:ext>
            </a:extLst>
          </p:cNvPr>
          <p:cNvSpPr txBox="1"/>
          <p:nvPr/>
        </p:nvSpPr>
        <p:spPr>
          <a:xfrm>
            <a:off x="147829" y="5628821"/>
            <a:ext cx="2698175" cy="523220"/>
          </a:xfrm>
          <a:prstGeom prst="rect">
            <a:avLst/>
          </a:prstGeom>
          <a:noFill/>
        </p:spPr>
        <p:txBody>
          <a:bodyPr wrap="none" rtlCol="0">
            <a:spAutoFit/>
          </a:bodyPr>
          <a:lstStyle/>
          <a:p>
            <a:r>
              <a:rPr kumimoji="1" lang="ja-JP" altLang="en-US" sz="2800" dirty="0"/>
              <a:t>日本語対応手話</a:t>
            </a:r>
          </a:p>
        </p:txBody>
      </p:sp>
      <p:sp>
        <p:nvSpPr>
          <p:cNvPr id="15" name="楕円 14">
            <a:extLst>
              <a:ext uri="{FF2B5EF4-FFF2-40B4-BE49-F238E27FC236}">
                <a16:creationId xmlns:a16="http://schemas.microsoft.com/office/drawing/2014/main" xmlns="" id="{4F9E6D30-922B-4C46-B3DB-86A57976C37E}"/>
              </a:ext>
            </a:extLst>
          </p:cNvPr>
          <p:cNvSpPr/>
          <p:nvPr/>
        </p:nvSpPr>
        <p:spPr>
          <a:xfrm>
            <a:off x="4778446" y="5473221"/>
            <a:ext cx="891802"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は</a:t>
            </a:r>
          </a:p>
        </p:txBody>
      </p:sp>
      <p:sp>
        <p:nvSpPr>
          <p:cNvPr id="16" name="楕円 15">
            <a:extLst>
              <a:ext uri="{FF2B5EF4-FFF2-40B4-BE49-F238E27FC236}">
                <a16:creationId xmlns:a16="http://schemas.microsoft.com/office/drawing/2014/main" xmlns="" id="{9B48E4A6-A87C-468A-B91F-9B3A5D97ADC4}"/>
              </a:ext>
            </a:extLst>
          </p:cNvPr>
          <p:cNvSpPr/>
          <p:nvPr/>
        </p:nvSpPr>
        <p:spPr>
          <a:xfrm>
            <a:off x="7206491" y="5455165"/>
            <a:ext cx="891802"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が</a:t>
            </a:r>
          </a:p>
        </p:txBody>
      </p:sp>
      <p:sp>
        <p:nvSpPr>
          <p:cNvPr id="17" name="楕円 16">
            <a:extLst>
              <a:ext uri="{FF2B5EF4-FFF2-40B4-BE49-F238E27FC236}">
                <a16:creationId xmlns:a16="http://schemas.microsoft.com/office/drawing/2014/main" xmlns="" id="{BAC3264D-5209-43BF-A9FF-325E25534862}"/>
              </a:ext>
            </a:extLst>
          </p:cNvPr>
          <p:cNvSpPr/>
          <p:nvPr/>
        </p:nvSpPr>
        <p:spPr>
          <a:xfrm>
            <a:off x="2886578" y="5481509"/>
            <a:ext cx="1735160"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あなた</a:t>
            </a:r>
          </a:p>
        </p:txBody>
      </p:sp>
      <p:sp>
        <p:nvSpPr>
          <p:cNvPr id="18" name="楕円 17">
            <a:extLst>
              <a:ext uri="{FF2B5EF4-FFF2-40B4-BE49-F238E27FC236}">
                <a16:creationId xmlns:a16="http://schemas.microsoft.com/office/drawing/2014/main" xmlns="" id="{8B4F0050-5849-4A71-9B25-41D5706244A1}"/>
              </a:ext>
            </a:extLst>
          </p:cNvPr>
          <p:cNvSpPr/>
          <p:nvPr/>
        </p:nvSpPr>
        <p:spPr>
          <a:xfrm>
            <a:off x="5826956" y="5455165"/>
            <a:ext cx="1278223"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手話</a:t>
            </a:r>
          </a:p>
        </p:txBody>
      </p:sp>
      <p:sp>
        <p:nvSpPr>
          <p:cNvPr id="19" name="楕円 18">
            <a:extLst>
              <a:ext uri="{FF2B5EF4-FFF2-40B4-BE49-F238E27FC236}">
                <a16:creationId xmlns:a16="http://schemas.microsoft.com/office/drawing/2014/main" xmlns="" id="{E42E9511-BD2A-47EB-A23E-F01107266142}"/>
              </a:ext>
            </a:extLst>
          </p:cNvPr>
          <p:cNvSpPr/>
          <p:nvPr/>
        </p:nvSpPr>
        <p:spPr>
          <a:xfrm>
            <a:off x="8221443" y="5455165"/>
            <a:ext cx="1278223"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上手</a:t>
            </a:r>
          </a:p>
        </p:txBody>
      </p:sp>
      <p:sp>
        <p:nvSpPr>
          <p:cNvPr id="20" name="楕円 19">
            <a:extLst>
              <a:ext uri="{FF2B5EF4-FFF2-40B4-BE49-F238E27FC236}">
                <a16:creationId xmlns:a16="http://schemas.microsoft.com/office/drawing/2014/main" xmlns="" id="{D6A75FAA-B303-4358-94C8-51912A10C82E}"/>
              </a:ext>
            </a:extLst>
          </p:cNvPr>
          <p:cNvSpPr/>
          <p:nvPr/>
        </p:nvSpPr>
        <p:spPr>
          <a:xfrm>
            <a:off x="9622816" y="5455165"/>
            <a:ext cx="1735160" cy="891802"/>
          </a:xfrm>
          <a:prstGeom prst="ellipse">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kumimoji="1" lang="ja-JP" altLang="en-US" sz="2800" dirty="0">
                <a:solidFill>
                  <a:schemeClr val="tx1">
                    <a:lumMod val="95000"/>
                    <a:lumOff val="5000"/>
                  </a:schemeClr>
                </a:solidFill>
              </a:rPr>
              <a:t>ですね</a:t>
            </a:r>
          </a:p>
        </p:txBody>
      </p:sp>
      <p:sp>
        <p:nvSpPr>
          <p:cNvPr id="4" name="四角形: 角を丸くする 3">
            <a:extLst>
              <a:ext uri="{FF2B5EF4-FFF2-40B4-BE49-F238E27FC236}">
                <a16:creationId xmlns:a16="http://schemas.microsoft.com/office/drawing/2014/main" xmlns="" id="{D87EE141-9008-44BB-993B-7DF69FD3B2CF}"/>
              </a:ext>
            </a:extLst>
          </p:cNvPr>
          <p:cNvSpPr/>
          <p:nvPr/>
        </p:nvSpPr>
        <p:spPr>
          <a:xfrm>
            <a:off x="2478505" y="3862138"/>
            <a:ext cx="6027821" cy="1466264"/>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17/25</a:t>
            </a:r>
          </a:p>
        </p:txBody>
      </p:sp>
    </p:spTree>
    <p:extLst>
      <p:ext uri="{BB962C8B-B14F-4D97-AF65-F5344CB8AC3E}">
        <p14:creationId xmlns:p14="http://schemas.microsoft.com/office/powerpoint/2010/main" val="526447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017D0F2E-7E49-4E4E-A8E6-73DC6E43AB88}"/>
              </a:ext>
            </a:extLst>
          </p:cNvPr>
          <p:cNvSpPr>
            <a:spLocks noGrp="1"/>
          </p:cNvSpPr>
          <p:nvPr>
            <p:ph type="title"/>
          </p:nvPr>
        </p:nvSpPr>
        <p:spPr/>
        <p:txBody>
          <a:bodyPr>
            <a:normAutofit fontScale="90000"/>
          </a:bodyPr>
          <a:lstStyle/>
          <a:p>
            <a:r>
              <a:rPr lang="ja-JP" altLang="en-US" sz="4900" dirty="0"/>
              <a:t>先行の他研究との比較</a:t>
            </a:r>
            <a:r>
              <a:rPr lang="en-US" altLang="ja-JP" dirty="0"/>
              <a:t/>
            </a:r>
            <a:br>
              <a:rPr lang="en-US" altLang="ja-JP" dirty="0"/>
            </a:br>
            <a:r>
              <a:rPr lang="ja-JP" altLang="en-US" sz="2700" dirty="0"/>
              <a:t>「モーションセンサを用いた指文字学習支援アプリケーションに関する検討」</a:t>
            </a:r>
            <a:endParaRPr lang="en-US" altLang="ja-JP" dirty="0"/>
          </a:p>
        </p:txBody>
      </p:sp>
      <p:sp>
        <p:nvSpPr>
          <p:cNvPr id="3" name="コンテンツ プレースホルダー 2">
            <a:extLst>
              <a:ext uri="{FF2B5EF4-FFF2-40B4-BE49-F238E27FC236}">
                <a16:creationId xmlns:a16="http://schemas.microsoft.com/office/drawing/2014/main" xmlns="" id="{FA451845-9C73-4205-867D-5C222562D4F5}"/>
              </a:ext>
            </a:extLst>
          </p:cNvPr>
          <p:cNvSpPr>
            <a:spLocks noGrp="1"/>
          </p:cNvSpPr>
          <p:nvPr>
            <p:ph idx="1"/>
          </p:nvPr>
        </p:nvSpPr>
        <p:spPr>
          <a:xfrm>
            <a:off x="838200" y="1820863"/>
            <a:ext cx="10515600" cy="4628063"/>
          </a:xfrm>
        </p:spPr>
        <p:txBody>
          <a:bodyPr>
            <a:normAutofit/>
          </a:bodyPr>
          <a:lstStyle/>
          <a:p>
            <a:pPr>
              <a:buFont typeface="Wingdings" panose="05000000000000000000" pitchFamily="2" charset="2"/>
              <a:buChar char="l"/>
            </a:pPr>
            <a:r>
              <a:rPr lang="ja-JP" altLang="en-US" dirty="0"/>
              <a:t>指文字に限定</a:t>
            </a:r>
            <a:endParaRPr kumimoji="1" lang="en-US" altLang="ja-JP" dirty="0"/>
          </a:p>
          <a:p>
            <a:pPr lvl="1">
              <a:buFont typeface="Wingdings" panose="05000000000000000000" pitchFamily="2" charset="2"/>
              <a:buChar char="l"/>
            </a:pPr>
            <a:r>
              <a:rPr lang="en-US" altLang="ja-JP" dirty="0"/>
              <a:t>50</a:t>
            </a:r>
            <a:r>
              <a:rPr lang="ja-JP" altLang="en-US" dirty="0"/>
              <a:t>音一文字が一つの手指の形に対応</a:t>
            </a:r>
            <a:endParaRPr lang="en-US" altLang="ja-JP" sz="3200" dirty="0"/>
          </a:p>
          <a:p>
            <a:pPr>
              <a:buFont typeface="Wingdings" panose="05000000000000000000" pitchFamily="2" charset="2"/>
              <a:buChar char="l"/>
            </a:pPr>
            <a:r>
              <a:rPr lang="ja-JP" altLang="en-US" dirty="0"/>
              <a:t>センサには</a:t>
            </a:r>
            <a:r>
              <a:rPr lang="en-US" altLang="ja-JP" dirty="0" err="1"/>
              <a:t>LeapMotion</a:t>
            </a:r>
            <a:r>
              <a:rPr lang="ja-JP" altLang="en-US" dirty="0"/>
              <a:t>を使用</a:t>
            </a:r>
            <a:endParaRPr lang="en-US" altLang="ja-JP" dirty="0"/>
          </a:p>
          <a:p>
            <a:pPr lvl="1">
              <a:buFont typeface="Wingdings" panose="05000000000000000000" pitchFamily="2" charset="2"/>
              <a:buChar char="l"/>
            </a:pPr>
            <a:r>
              <a:rPr lang="ja-JP" altLang="en-US" dirty="0"/>
              <a:t>手指識別に特化したデバイス</a:t>
            </a:r>
            <a:endParaRPr kumimoji="1" lang="en-US" altLang="ja-JP" dirty="0"/>
          </a:p>
          <a:p>
            <a:pPr>
              <a:buFont typeface="Wingdings" panose="05000000000000000000" pitchFamily="2" charset="2"/>
              <a:buChar char="l"/>
            </a:pPr>
            <a:endParaRPr kumimoji="1" lang="en-US" altLang="ja-JP" sz="3200" dirty="0"/>
          </a:p>
          <a:p>
            <a:pPr>
              <a:buFont typeface="Wingdings" panose="05000000000000000000" pitchFamily="2" charset="2"/>
              <a:buChar char="l"/>
            </a:pPr>
            <a:endParaRPr kumimoji="1" lang="en-US" altLang="ja-JP" sz="3200" dirty="0"/>
          </a:p>
          <a:p>
            <a:pPr>
              <a:buFont typeface="Wingdings" panose="05000000000000000000" pitchFamily="2" charset="2"/>
              <a:buChar char="l"/>
            </a:pPr>
            <a:r>
              <a:rPr lang="ja-JP" altLang="en-US" sz="3600" dirty="0"/>
              <a:t>本研究とは</a:t>
            </a:r>
            <a:r>
              <a:rPr lang="ja-JP" altLang="en-US" sz="3600" dirty="0">
                <a:solidFill>
                  <a:srgbClr val="C00000"/>
                </a:solidFill>
              </a:rPr>
              <a:t>学習対象が異なる</a:t>
            </a:r>
            <a:endParaRPr lang="en-US" altLang="ja-JP" sz="3600" dirty="0">
              <a:solidFill>
                <a:srgbClr val="C00000"/>
              </a:solidFill>
            </a:endParaRPr>
          </a:p>
          <a:p>
            <a:pPr lvl="1">
              <a:buFont typeface="Wingdings" panose="05000000000000000000" pitchFamily="2" charset="2"/>
              <a:buChar char="l"/>
            </a:pPr>
            <a:r>
              <a:rPr kumimoji="1" lang="ja-JP" altLang="en-US" sz="3200" dirty="0"/>
              <a:t>本研究では手話を対象とする</a:t>
            </a:r>
            <a:endParaRPr kumimoji="1" lang="en-US" altLang="ja-JP" sz="3200" dirty="0"/>
          </a:p>
        </p:txBody>
      </p:sp>
      <p:sp>
        <p:nvSpPr>
          <p:cNvPr id="4" name="テキスト ボックス 3">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18/25</a:t>
            </a:r>
          </a:p>
        </p:txBody>
      </p:sp>
    </p:spTree>
    <p:extLst>
      <p:ext uri="{BB962C8B-B14F-4D97-AF65-F5344CB8AC3E}">
        <p14:creationId xmlns:p14="http://schemas.microsoft.com/office/powerpoint/2010/main" val="1301427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animEffect transition="in" filter="fade">
                                      <p:cBhvr>
                                        <p:cTn id="7" dur="500"/>
                                        <p:tgtEl>
                                          <p:spTgt spid="3">
                                            <p:txEl>
                                              <p:pRg st="6" end="6"/>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7" end="7"/>
                                            </p:txEl>
                                          </p:spTgt>
                                        </p:tgtEl>
                                        <p:attrNameLst>
                                          <p:attrName>style.visibility</p:attrName>
                                        </p:attrNameLst>
                                      </p:cBhvr>
                                      <p:to>
                                        <p:strVal val="visible"/>
                                      </p:to>
                                    </p:set>
                                    <p:animEffect transition="in" filter="fade">
                                      <p:cBhvr>
                                        <p:cTn id="10"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017D0F2E-7E49-4E4E-A8E6-73DC6E43AB88}"/>
              </a:ext>
            </a:extLst>
          </p:cNvPr>
          <p:cNvSpPr>
            <a:spLocks noGrp="1"/>
          </p:cNvSpPr>
          <p:nvPr>
            <p:ph type="title"/>
          </p:nvPr>
        </p:nvSpPr>
        <p:spPr/>
        <p:txBody>
          <a:bodyPr>
            <a:normAutofit/>
          </a:bodyPr>
          <a:lstStyle/>
          <a:p>
            <a:r>
              <a:rPr lang="ja-JP" altLang="en-US" dirty="0"/>
              <a:t>先行の他研究との比較</a:t>
            </a:r>
            <a:r>
              <a:rPr lang="en-US" altLang="ja-JP" dirty="0"/>
              <a:t/>
            </a:r>
            <a:br>
              <a:rPr lang="en-US" altLang="ja-JP" dirty="0"/>
            </a:br>
            <a:r>
              <a:rPr lang="ja-JP" altLang="en-US" sz="2700" dirty="0"/>
              <a:t>「</a:t>
            </a:r>
            <a:r>
              <a:rPr lang="en-US" altLang="ja-JP" sz="2700" dirty="0"/>
              <a:t>Kinect</a:t>
            </a:r>
            <a:r>
              <a:rPr lang="ja-JP" altLang="en-US" sz="2700" dirty="0"/>
              <a:t>と</a:t>
            </a:r>
            <a:r>
              <a:rPr lang="en-US" altLang="ja-JP" sz="2700" dirty="0"/>
              <a:t>3D</a:t>
            </a:r>
            <a:r>
              <a:rPr lang="ja-JP" altLang="en-US" sz="2700" dirty="0"/>
              <a:t>モデルを用いた手話学習支援システムの構築」</a:t>
            </a:r>
          </a:p>
        </p:txBody>
      </p:sp>
      <p:sp>
        <p:nvSpPr>
          <p:cNvPr id="3" name="コンテンツ プレースホルダー 2">
            <a:extLst>
              <a:ext uri="{FF2B5EF4-FFF2-40B4-BE49-F238E27FC236}">
                <a16:creationId xmlns:a16="http://schemas.microsoft.com/office/drawing/2014/main" xmlns="" id="{FA451845-9C73-4205-867D-5C222562D4F5}"/>
              </a:ext>
            </a:extLst>
          </p:cNvPr>
          <p:cNvSpPr>
            <a:spLocks noGrp="1"/>
          </p:cNvSpPr>
          <p:nvPr>
            <p:ph idx="1"/>
          </p:nvPr>
        </p:nvSpPr>
        <p:spPr>
          <a:xfrm>
            <a:off x="838199" y="1820863"/>
            <a:ext cx="10724147" cy="4916885"/>
          </a:xfrm>
        </p:spPr>
        <p:txBody>
          <a:bodyPr>
            <a:normAutofit/>
          </a:bodyPr>
          <a:lstStyle/>
          <a:p>
            <a:pPr>
              <a:buFont typeface="Wingdings" panose="05000000000000000000" pitchFamily="2" charset="2"/>
              <a:buChar char="l"/>
            </a:pPr>
            <a:r>
              <a:rPr kumimoji="1" lang="ja-JP" altLang="en-US" sz="3200" dirty="0"/>
              <a:t>手本と学習者の動きを比較、照合し採点を行う</a:t>
            </a:r>
            <a:endParaRPr kumimoji="1" lang="en-US" altLang="ja-JP" sz="3200" dirty="0"/>
          </a:p>
          <a:p>
            <a:pPr>
              <a:buFont typeface="Wingdings" panose="05000000000000000000" pitchFamily="2" charset="2"/>
              <a:buChar char="l"/>
            </a:pPr>
            <a:r>
              <a:rPr kumimoji="1" lang="ja-JP" altLang="en-US" sz="3200" dirty="0"/>
              <a:t>学習者の手の位置を特徴に用いて認識する</a:t>
            </a:r>
            <a:endParaRPr kumimoji="1" lang="en-US" altLang="ja-JP" sz="3200" dirty="0"/>
          </a:p>
          <a:p>
            <a:pPr>
              <a:buFont typeface="Wingdings" panose="05000000000000000000" pitchFamily="2" charset="2"/>
              <a:buChar char="l"/>
            </a:pPr>
            <a:r>
              <a:rPr lang="ja-JP" altLang="en-US" sz="3200" dirty="0"/>
              <a:t>センサ側で手の形の認識ができず、課題としている</a:t>
            </a:r>
            <a:endParaRPr lang="en-US" altLang="ja-JP" sz="3200" dirty="0"/>
          </a:p>
          <a:p>
            <a:pPr>
              <a:buFont typeface="Wingdings" panose="05000000000000000000" pitchFamily="2" charset="2"/>
              <a:buChar char="l"/>
            </a:pPr>
            <a:endParaRPr lang="en-US" altLang="ja-JP" sz="3600" dirty="0"/>
          </a:p>
          <a:p>
            <a:pPr>
              <a:buFont typeface="Wingdings" panose="05000000000000000000" pitchFamily="2" charset="2"/>
              <a:buChar char="l"/>
            </a:pPr>
            <a:endParaRPr lang="en-US" altLang="ja-JP" sz="2000" dirty="0"/>
          </a:p>
          <a:p>
            <a:pPr>
              <a:buFont typeface="Wingdings" panose="05000000000000000000" pitchFamily="2" charset="2"/>
              <a:buChar char="l"/>
            </a:pPr>
            <a:r>
              <a:rPr lang="ja-JP" altLang="en-US" sz="3600" dirty="0"/>
              <a:t>本研究とは</a:t>
            </a:r>
            <a:r>
              <a:rPr lang="ja-JP" altLang="en-US" sz="3600" dirty="0">
                <a:solidFill>
                  <a:srgbClr val="C00000"/>
                </a:solidFill>
              </a:rPr>
              <a:t>認識手法が異なる</a:t>
            </a:r>
            <a:endParaRPr lang="en-US" altLang="ja-JP" sz="3600" dirty="0">
              <a:solidFill>
                <a:srgbClr val="C00000"/>
              </a:solidFill>
            </a:endParaRPr>
          </a:p>
          <a:p>
            <a:pPr lvl="1">
              <a:buFont typeface="Wingdings" panose="05000000000000000000" pitchFamily="2" charset="2"/>
              <a:buChar char="l"/>
            </a:pPr>
            <a:r>
              <a:rPr lang="ja-JP" altLang="en-US" sz="3200" dirty="0"/>
              <a:t>本研究では手の位置、回転、指の</a:t>
            </a:r>
            <a:endParaRPr lang="en-US" altLang="ja-JP" sz="3200" dirty="0"/>
          </a:p>
          <a:p>
            <a:pPr marL="457200" lvl="1" indent="0">
              <a:buNone/>
            </a:pPr>
            <a:r>
              <a:rPr lang="ja-JP" altLang="en-US" sz="3200" dirty="0"/>
              <a:t>　曲げ伸ばしを認識する（後述）</a:t>
            </a:r>
            <a:endParaRPr lang="en-US" altLang="ja-JP" sz="3200" dirty="0"/>
          </a:p>
          <a:p>
            <a:pPr>
              <a:buFont typeface="Wingdings" panose="05000000000000000000" pitchFamily="2" charset="2"/>
              <a:buChar char="l"/>
            </a:pPr>
            <a:endParaRPr kumimoji="1" lang="en-US" altLang="ja-JP" sz="3200" dirty="0"/>
          </a:p>
        </p:txBody>
      </p:sp>
      <p:sp>
        <p:nvSpPr>
          <p:cNvPr id="4" name="テキスト ボックス 3">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19/25</a:t>
            </a:r>
          </a:p>
        </p:txBody>
      </p:sp>
    </p:spTree>
    <p:extLst>
      <p:ext uri="{BB962C8B-B14F-4D97-AF65-F5344CB8AC3E}">
        <p14:creationId xmlns:p14="http://schemas.microsoft.com/office/powerpoint/2010/main" val="664834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Effect transition="in" filter="fade">
                                      <p:cBhvr>
                                        <p:cTn id="7" dur="500"/>
                                        <p:tgtEl>
                                          <p:spTgt spid="3">
                                            <p:txEl>
                                              <p:pRg st="5" end="5"/>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6" end="6"/>
                                            </p:txEl>
                                          </p:spTgt>
                                        </p:tgtEl>
                                        <p:attrNameLst>
                                          <p:attrName>style.visibility</p:attrName>
                                        </p:attrNameLst>
                                      </p:cBhvr>
                                      <p:to>
                                        <p:strVal val="visible"/>
                                      </p:to>
                                    </p:set>
                                    <p:animEffect transition="in" filter="fade">
                                      <p:cBhvr>
                                        <p:cTn id="10" dur="500"/>
                                        <p:tgtEl>
                                          <p:spTgt spid="3">
                                            <p:txEl>
                                              <p:pRg st="6" end="6"/>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5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学習モードの流れ</a:t>
            </a:r>
          </a:p>
        </p:txBody>
      </p:sp>
      <p:sp>
        <p:nvSpPr>
          <p:cNvPr id="15" name="四角形: 角を丸くする 14">
            <a:extLst>
              <a:ext uri="{FF2B5EF4-FFF2-40B4-BE49-F238E27FC236}">
                <a16:creationId xmlns:a16="http://schemas.microsoft.com/office/drawing/2014/main" xmlns="" id="{02E2D2DC-F692-4F13-AA72-F2811114AF1A}"/>
              </a:ext>
            </a:extLst>
          </p:cNvPr>
          <p:cNvSpPr/>
          <p:nvPr/>
        </p:nvSpPr>
        <p:spPr>
          <a:xfrm>
            <a:off x="838200" y="3142932"/>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cxnSp>
        <p:nvCxnSpPr>
          <p:cNvPr id="16" name="コネクタ: カギ線 15">
            <a:extLst>
              <a:ext uri="{FF2B5EF4-FFF2-40B4-BE49-F238E27FC236}">
                <a16:creationId xmlns:a16="http://schemas.microsoft.com/office/drawing/2014/main" xmlns="" id="{33B139D9-D422-45CD-984E-929E46A351C2}"/>
              </a:ext>
            </a:extLst>
          </p:cNvPr>
          <p:cNvCxnSpPr>
            <a:cxnSpLocks/>
          </p:cNvCxnSpPr>
          <p:nvPr/>
        </p:nvCxnSpPr>
        <p:spPr>
          <a:xfrm flipV="1">
            <a:off x="2712807" y="4036401"/>
            <a:ext cx="724394"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四角形: 角を丸くする 16">
            <a:extLst>
              <a:ext uri="{FF2B5EF4-FFF2-40B4-BE49-F238E27FC236}">
                <a16:creationId xmlns:a16="http://schemas.microsoft.com/office/drawing/2014/main" xmlns="" id="{85EE8F22-A688-4088-8AC2-6CDF46100B9E}"/>
              </a:ext>
            </a:extLst>
          </p:cNvPr>
          <p:cNvSpPr/>
          <p:nvPr/>
        </p:nvSpPr>
        <p:spPr>
          <a:xfrm>
            <a:off x="3437201" y="3151762"/>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pic>
        <p:nvPicPr>
          <p:cNvPr id="18" name="図 17">
            <a:extLst>
              <a:ext uri="{FF2B5EF4-FFF2-40B4-BE49-F238E27FC236}">
                <a16:creationId xmlns:a16="http://schemas.microsoft.com/office/drawing/2014/main" xmlns="" id="{97A31809-7079-4893-A6A1-57B32AD6E730}"/>
              </a:ext>
            </a:extLst>
          </p:cNvPr>
          <p:cNvPicPr>
            <a:picLocks noChangeAspect="1"/>
          </p:cNvPicPr>
          <p:nvPr/>
        </p:nvPicPr>
        <p:blipFill>
          <a:blip r:embed="rId3"/>
          <a:stretch>
            <a:fillRect/>
          </a:stretch>
        </p:blipFill>
        <p:spPr>
          <a:xfrm>
            <a:off x="3593295" y="3225466"/>
            <a:ext cx="1565828" cy="1600721"/>
          </a:xfrm>
          <a:prstGeom prst="rect">
            <a:avLst/>
          </a:prstGeom>
        </p:spPr>
      </p:pic>
      <p:sp>
        <p:nvSpPr>
          <p:cNvPr id="19" name="テキスト ボックス 18">
            <a:extLst>
              <a:ext uri="{FF2B5EF4-FFF2-40B4-BE49-F238E27FC236}">
                <a16:creationId xmlns:a16="http://schemas.microsoft.com/office/drawing/2014/main" xmlns="" id="{0E5CAC5F-CA72-491B-B6A9-D3F2AC7DFD39}"/>
              </a:ext>
            </a:extLst>
          </p:cNvPr>
          <p:cNvSpPr txBox="1"/>
          <p:nvPr/>
        </p:nvSpPr>
        <p:spPr>
          <a:xfrm>
            <a:off x="844294" y="4927389"/>
            <a:ext cx="1800493"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1</a:t>
            </a:r>
            <a:r>
              <a:rPr kumimoji="1" lang="ja-JP" altLang="en-US" sz="2800" dirty="0">
                <a:latin typeface="ＭＳ ゴシック" panose="020B0609070205080204" pitchFamily="49" charset="-128"/>
                <a:ea typeface="ＭＳ ゴシック" panose="020B0609070205080204" pitchFamily="49" charset="-128"/>
              </a:rPr>
              <a:t>）開始</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20" name="テキスト ボックス 19">
            <a:extLst>
              <a:ext uri="{FF2B5EF4-FFF2-40B4-BE49-F238E27FC236}">
                <a16:creationId xmlns:a16="http://schemas.microsoft.com/office/drawing/2014/main" xmlns="" id="{0C2D3B6F-6DCA-4FDB-A2D3-C01F4D607A38}"/>
              </a:ext>
            </a:extLst>
          </p:cNvPr>
          <p:cNvSpPr txBox="1"/>
          <p:nvPr/>
        </p:nvSpPr>
        <p:spPr>
          <a:xfrm>
            <a:off x="2997834" y="4921039"/>
            <a:ext cx="2518638"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2</a:t>
            </a:r>
            <a:r>
              <a:rPr kumimoji="1" lang="ja-JP" altLang="en-US" sz="2800" dirty="0">
                <a:latin typeface="ＭＳ ゴシック" panose="020B0609070205080204" pitchFamily="49" charset="-128"/>
                <a:ea typeface="ＭＳ ゴシック" panose="020B0609070205080204" pitchFamily="49" charset="-128"/>
              </a:rPr>
              <a:t>）手本表示</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21" name="コネクタ: カギ線 20">
            <a:extLst>
              <a:ext uri="{FF2B5EF4-FFF2-40B4-BE49-F238E27FC236}">
                <a16:creationId xmlns:a16="http://schemas.microsoft.com/office/drawing/2014/main" xmlns="" id="{1CEDC8A4-6B7B-4D2C-B03C-F6B0E9E34DCB}"/>
              </a:ext>
            </a:extLst>
          </p:cNvPr>
          <p:cNvCxnSpPr>
            <a:cxnSpLocks/>
          </p:cNvCxnSpPr>
          <p:nvPr/>
        </p:nvCxnSpPr>
        <p:spPr>
          <a:xfrm flipV="1">
            <a:off x="5340767" y="4036401"/>
            <a:ext cx="724394"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2" name="四角形: 角を丸くする 21">
            <a:extLst>
              <a:ext uri="{FF2B5EF4-FFF2-40B4-BE49-F238E27FC236}">
                <a16:creationId xmlns:a16="http://schemas.microsoft.com/office/drawing/2014/main" xmlns="" id="{A008EDC5-27CB-44B0-AA0B-318F1CA8AEDE}"/>
              </a:ext>
            </a:extLst>
          </p:cNvPr>
          <p:cNvSpPr/>
          <p:nvPr/>
        </p:nvSpPr>
        <p:spPr>
          <a:xfrm>
            <a:off x="6065161" y="3151762"/>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学習開始</a:t>
            </a:r>
          </a:p>
        </p:txBody>
      </p:sp>
      <p:pic>
        <p:nvPicPr>
          <p:cNvPr id="23" name="図 22">
            <a:extLst>
              <a:ext uri="{FF2B5EF4-FFF2-40B4-BE49-F238E27FC236}">
                <a16:creationId xmlns:a16="http://schemas.microsoft.com/office/drawing/2014/main" xmlns="" id="{0CDCD4EC-FA62-4107-A94A-64D1F4D8BA7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192276" y="3228497"/>
            <a:ext cx="1632296" cy="1615807"/>
          </a:xfrm>
          <a:prstGeom prst="rect">
            <a:avLst/>
          </a:prstGeom>
        </p:spPr>
      </p:pic>
      <p:sp>
        <p:nvSpPr>
          <p:cNvPr id="24" name="テキスト ボックス 23">
            <a:extLst>
              <a:ext uri="{FF2B5EF4-FFF2-40B4-BE49-F238E27FC236}">
                <a16:creationId xmlns:a16="http://schemas.microsoft.com/office/drawing/2014/main" xmlns="" id="{50664841-CB2B-4D7B-B5B6-A673443A1BD7}"/>
              </a:ext>
            </a:extLst>
          </p:cNvPr>
          <p:cNvSpPr txBox="1"/>
          <p:nvPr/>
        </p:nvSpPr>
        <p:spPr>
          <a:xfrm>
            <a:off x="5456629" y="4951436"/>
            <a:ext cx="2877711"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3</a:t>
            </a:r>
            <a:r>
              <a:rPr kumimoji="1" lang="ja-JP" altLang="en-US" sz="2800" dirty="0">
                <a:latin typeface="ＭＳ ゴシック" panose="020B0609070205080204" pitchFamily="49" charset="-128"/>
                <a:ea typeface="ＭＳ ゴシック" panose="020B0609070205080204" pitchFamily="49" charset="-128"/>
              </a:rPr>
              <a:t>）手本と照合</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25" name="コネクタ: カギ線 24">
            <a:extLst>
              <a:ext uri="{FF2B5EF4-FFF2-40B4-BE49-F238E27FC236}">
                <a16:creationId xmlns:a16="http://schemas.microsoft.com/office/drawing/2014/main" xmlns="" id="{51999A09-F571-4DF4-B85C-68ECB4CDBA5E}"/>
              </a:ext>
            </a:extLst>
          </p:cNvPr>
          <p:cNvCxnSpPr>
            <a:cxnSpLocks/>
            <a:stCxn id="22" idx="3"/>
          </p:cNvCxnSpPr>
          <p:nvPr/>
        </p:nvCxnSpPr>
        <p:spPr>
          <a:xfrm>
            <a:off x="7939768" y="4036401"/>
            <a:ext cx="789145" cy="1"/>
          </a:xfrm>
          <a:prstGeom prst="bentConnector3">
            <a:avLst>
              <a:gd name="adj1" fmla="val 50000"/>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6" name="四角形: 角を丸くする 25">
            <a:extLst>
              <a:ext uri="{FF2B5EF4-FFF2-40B4-BE49-F238E27FC236}">
                <a16:creationId xmlns:a16="http://schemas.microsoft.com/office/drawing/2014/main" xmlns="" id="{2366631C-6B2B-485B-B64B-089589E56218}"/>
              </a:ext>
            </a:extLst>
          </p:cNvPr>
          <p:cNvSpPr/>
          <p:nvPr/>
        </p:nvSpPr>
        <p:spPr>
          <a:xfrm>
            <a:off x="8728913" y="3151762"/>
            <a:ext cx="1874607" cy="1769277"/>
          </a:xfrm>
          <a:prstGeom prst="roundRect">
            <a:avLst/>
          </a:prstGeom>
          <a:ln w="3810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kumimoji="1" lang="ja-JP" altLang="en-US" sz="2800" dirty="0">
                <a:latin typeface="HGSｺﾞｼｯｸE" panose="020B0900000000000000" pitchFamily="50" charset="-128"/>
                <a:ea typeface="HGSｺﾞｼｯｸE" panose="020B0900000000000000" pitchFamily="50" charset="-128"/>
              </a:rPr>
              <a:t>学習終了</a:t>
            </a:r>
          </a:p>
        </p:txBody>
      </p:sp>
      <p:sp>
        <p:nvSpPr>
          <p:cNvPr id="27" name="テキスト ボックス 26">
            <a:extLst>
              <a:ext uri="{FF2B5EF4-FFF2-40B4-BE49-F238E27FC236}">
                <a16:creationId xmlns:a16="http://schemas.microsoft.com/office/drawing/2014/main" xmlns="" id="{396EFBB4-97D3-4684-8374-84FCEC150E79}"/>
              </a:ext>
            </a:extLst>
          </p:cNvPr>
          <p:cNvSpPr txBox="1"/>
          <p:nvPr/>
        </p:nvSpPr>
        <p:spPr>
          <a:xfrm>
            <a:off x="8535399" y="4951436"/>
            <a:ext cx="1874607" cy="523220"/>
          </a:xfrm>
          <a:prstGeom prst="rect">
            <a:avLst/>
          </a:prstGeom>
          <a:noFill/>
        </p:spPr>
        <p:txBody>
          <a:bodyPr wrap="square" rtlCol="0">
            <a:spAutoFit/>
          </a:bodyPr>
          <a:lstStyle/>
          <a:p>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4</a:t>
            </a:r>
            <a:r>
              <a:rPr kumimoji="1" lang="ja-JP" altLang="en-US" sz="2800" dirty="0">
                <a:latin typeface="ＭＳ ゴシック" panose="020B0609070205080204" pitchFamily="49" charset="-128"/>
                <a:ea typeface="ＭＳ ゴシック" panose="020B0609070205080204" pitchFamily="49" charset="-128"/>
              </a:rPr>
              <a:t>）終了</a:t>
            </a:r>
            <a:endParaRPr kumimoji="1" lang="en-US" altLang="ja-JP" sz="2800" dirty="0">
              <a:latin typeface="ＭＳ ゴシック" panose="020B0609070205080204" pitchFamily="49" charset="-128"/>
              <a:ea typeface="ＭＳ ゴシック" panose="020B0609070205080204" pitchFamily="49" charset="-128"/>
            </a:endParaRPr>
          </a:p>
        </p:txBody>
      </p:sp>
      <p:cxnSp>
        <p:nvCxnSpPr>
          <p:cNvPr id="28" name="コネクタ: カギ線 27">
            <a:extLst>
              <a:ext uri="{FF2B5EF4-FFF2-40B4-BE49-F238E27FC236}">
                <a16:creationId xmlns:a16="http://schemas.microsoft.com/office/drawing/2014/main" xmlns="" id="{A1AB13C2-307B-4750-8EAF-EB4CD12B6B14}"/>
              </a:ext>
            </a:extLst>
          </p:cNvPr>
          <p:cNvCxnSpPr>
            <a:cxnSpLocks/>
            <a:stCxn id="22" idx="0"/>
            <a:endCxn id="17" idx="0"/>
          </p:cNvCxnSpPr>
          <p:nvPr/>
        </p:nvCxnSpPr>
        <p:spPr>
          <a:xfrm rot="16200000" flipV="1">
            <a:off x="5688485" y="1837782"/>
            <a:ext cx="12700" cy="2627960"/>
          </a:xfrm>
          <a:prstGeom prst="bentConnector3">
            <a:avLst>
              <a:gd name="adj1" fmla="val 7410394"/>
            </a:avLst>
          </a:prstGeom>
          <a:ln w="57150">
            <a:tailEnd type="triangle"/>
          </a:ln>
        </p:spPr>
        <p:style>
          <a:lnRef idx="1">
            <a:schemeClr val="dk1"/>
          </a:lnRef>
          <a:fillRef idx="0">
            <a:schemeClr val="dk1"/>
          </a:fillRef>
          <a:effectRef idx="0">
            <a:schemeClr val="dk1"/>
          </a:effectRef>
          <a:fontRef idx="minor">
            <a:schemeClr val="tx1"/>
          </a:fontRef>
        </p:style>
      </p:cxnSp>
      <p:sp>
        <p:nvSpPr>
          <p:cNvPr id="30" name="テキスト ボックス 29">
            <a:extLst>
              <a:ext uri="{FF2B5EF4-FFF2-40B4-BE49-F238E27FC236}">
                <a16:creationId xmlns:a16="http://schemas.microsoft.com/office/drawing/2014/main" xmlns="" id="{273AE29B-F264-4686-915B-A9D0CC5DC85A}"/>
              </a:ext>
            </a:extLst>
          </p:cNvPr>
          <p:cNvSpPr txBox="1"/>
          <p:nvPr/>
        </p:nvSpPr>
        <p:spPr>
          <a:xfrm>
            <a:off x="6949753" y="2313463"/>
            <a:ext cx="1980029"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合致で合格</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31" name="テキスト ボックス 30">
            <a:extLst>
              <a:ext uri="{FF2B5EF4-FFF2-40B4-BE49-F238E27FC236}">
                <a16:creationId xmlns:a16="http://schemas.microsoft.com/office/drawing/2014/main" xmlns="" id="{88A27088-58A1-4D45-9C56-49B92AC81B54}"/>
              </a:ext>
            </a:extLst>
          </p:cNvPr>
          <p:cNvSpPr txBox="1"/>
          <p:nvPr/>
        </p:nvSpPr>
        <p:spPr>
          <a:xfrm>
            <a:off x="4704820" y="1667554"/>
            <a:ext cx="1980029" cy="523220"/>
          </a:xfrm>
          <a:prstGeom prst="rect">
            <a:avLst/>
          </a:prstGeom>
          <a:noFill/>
        </p:spPr>
        <p:txBody>
          <a:bodyPr wrap="none" rtlCol="0">
            <a:spAutoFit/>
          </a:bodyPr>
          <a:lstStyle/>
          <a:p>
            <a:r>
              <a:rPr kumimoji="1" lang="ja-JP" altLang="en-US" sz="2800" dirty="0">
                <a:latin typeface="ＭＳ ゴシック" panose="020B0609070205080204" pitchFamily="49" charset="-128"/>
                <a:ea typeface="ＭＳ ゴシック" panose="020B0609070205080204" pitchFamily="49" charset="-128"/>
              </a:rPr>
              <a:t>次の単語へ</a:t>
            </a:r>
            <a:endParaRPr kumimoji="1" lang="en-US" altLang="ja-JP" sz="2800" dirty="0">
              <a:latin typeface="ＭＳ ゴシック" panose="020B0609070205080204" pitchFamily="49" charset="-128"/>
              <a:ea typeface="ＭＳ ゴシック" panose="020B0609070205080204" pitchFamily="49" charset="-128"/>
            </a:endParaRPr>
          </a:p>
        </p:txBody>
      </p:sp>
      <p:sp>
        <p:nvSpPr>
          <p:cNvPr id="29" name="テキスト ボックス 28">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20/25</a:t>
            </a:r>
          </a:p>
        </p:txBody>
      </p:sp>
    </p:spTree>
    <p:extLst>
      <p:ext uri="{BB962C8B-B14F-4D97-AF65-F5344CB8AC3E}">
        <p14:creationId xmlns:p14="http://schemas.microsoft.com/office/powerpoint/2010/main" val="250328739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手形状の識別手法</a:t>
            </a:r>
          </a:p>
        </p:txBody>
      </p:sp>
      <mc:AlternateContent xmlns:mc="http://schemas.openxmlformats.org/markup-compatibility/2006">
        <mc:Choice xmlns:am3d="http://schemas.microsoft.com/office/drawing/2017/model3d" xmlns="" Requires="am3d">
          <p:graphicFrame>
            <p:nvGraphicFramePr>
              <p:cNvPr id="4" name="コンテンツ プレースホルダー 3" descr="手 2">
                <a:extLst>
                  <a:ext uri="{FF2B5EF4-FFF2-40B4-BE49-F238E27FC236}">
                    <a16:creationId xmlns:a16="http://schemas.microsoft.com/office/drawing/2014/main" id="{1F4DB343-CED6-4F51-8F08-88B848391B7F}"/>
                  </a:ext>
                </a:extLst>
              </p:cNvPr>
              <p:cNvGraphicFramePr>
                <a:graphicFrameLocks noGrp="1" noChangeAspect="1"/>
              </p:cNvGraphicFramePr>
              <p:nvPr>
                <p:ph idx="1"/>
                <p:extLst>
                  <p:ext uri="{D42A27DB-BD31-4B8C-83A1-F6EECF244321}">
                    <p14:modId xmlns:p14="http://schemas.microsoft.com/office/powerpoint/2010/main" val="2530221042"/>
                  </p:ext>
                </p:extLst>
              </p:nvPr>
            </p:nvGraphicFramePr>
            <p:xfrm>
              <a:off x="983690" y="1428812"/>
              <a:ext cx="1970955" cy="3894304"/>
            </p:xfrm>
            <a:graphic>
              <a:graphicData uri="http://schemas.microsoft.com/office/drawing/2017/model3d">
                <am3d:model3d r:embed="rId3">
                  <am3d:spPr>
                    <a:xfrm>
                      <a:off x="0" y="0"/>
                      <a:ext cx="1970955" cy="3894304"/>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184091" ay="4846176" az="181781"/>
                    <am3d:postTrans dx="0" dy="0" dz="0"/>
                  </am3d:trans>
                  <am3d:raster rName="Office3DRenderer" rVer="16.0.8326">
                    <am3d:blip r:embed="rId4"/>
                  </am3d:raster>
                  <am3d:objViewport viewportSz="435133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コンテンツ プレースホルダー 3" descr="手 2">
                <a:extLst>
                  <a:ext uri="{FF2B5EF4-FFF2-40B4-BE49-F238E27FC236}">
                    <a16:creationId xmlns:am3d="http://schemas.microsoft.com/office/drawing/2017/model3d" xmlns="" xmlns:a16="http://schemas.microsoft.com/office/drawing/2014/main" id="{1F4DB343-CED6-4F51-8F08-88B848391B7F}"/>
                  </a:ext>
                </a:extLst>
              </p:cNvPr>
              <p:cNvPicPr>
                <a:picLocks noGrp="1" noRot="1" noChangeAspect="1" noMove="1" noResize="1" noEditPoints="1" noAdjustHandles="1" noChangeArrowheads="1" noChangeShapeType="1" noCrop="1"/>
              </p:cNvPicPr>
              <p:nvPr/>
            </p:nvPicPr>
            <p:blipFill>
              <a:blip r:embed="rId5"/>
              <a:stretch>
                <a:fillRect/>
              </a:stretch>
            </p:blipFill>
            <p:spPr>
              <a:xfrm>
                <a:off x="983690" y="1428812"/>
                <a:ext cx="1970955" cy="3894304"/>
              </a:xfrm>
              <a:prstGeom prst="rect">
                <a:avLst/>
              </a:prstGeom>
            </p:spPr>
          </p:pic>
        </mc:Fallback>
      </mc:AlternateContent>
      <p:sp>
        <p:nvSpPr>
          <p:cNvPr id="5" name="テキスト ボックス 4">
            <a:extLst>
              <a:ext uri="{FF2B5EF4-FFF2-40B4-BE49-F238E27FC236}">
                <a16:creationId xmlns:a16="http://schemas.microsoft.com/office/drawing/2014/main" xmlns="" id="{544A694E-C453-434A-9583-5A55812CE3AF}"/>
              </a:ext>
            </a:extLst>
          </p:cNvPr>
          <p:cNvSpPr txBox="1"/>
          <p:nvPr/>
        </p:nvSpPr>
        <p:spPr>
          <a:xfrm>
            <a:off x="4134568" y="3052798"/>
            <a:ext cx="3435557" cy="646331"/>
          </a:xfrm>
          <a:prstGeom prst="rect">
            <a:avLst/>
          </a:prstGeom>
          <a:noFill/>
        </p:spPr>
        <p:txBody>
          <a:bodyPr wrap="none" rtlCol="0">
            <a:spAutoFit/>
          </a:bodyPr>
          <a:lstStyle/>
          <a:p>
            <a:pPr algn="ctr"/>
            <a:r>
              <a:rPr kumimoji="1" lang="en-US" altLang="ja-JP" sz="2800" dirty="0"/>
              <a:t>[</a:t>
            </a:r>
            <a:r>
              <a:rPr kumimoji="1" lang="en-US" altLang="ja-JP" sz="3600" b="1" dirty="0"/>
              <a:t>0,1,1,0,0,1,1,1,1</a:t>
            </a:r>
            <a:r>
              <a:rPr kumimoji="1" lang="en-US" altLang="ja-JP" sz="2800" dirty="0"/>
              <a:t>]</a:t>
            </a:r>
          </a:p>
        </p:txBody>
      </p:sp>
      <p:cxnSp>
        <p:nvCxnSpPr>
          <p:cNvPr id="7" name="コネクタ: カギ線 6">
            <a:extLst>
              <a:ext uri="{FF2B5EF4-FFF2-40B4-BE49-F238E27FC236}">
                <a16:creationId xmlns:a16="http://schemas.microsoft.com/office/drawing/2014/main" xmlns="" id="{BA677229-296D-4796-9574-96CAE8508B93}"/>
              </a:ext>
            </a:extLst>
          </p:cNvPr>
          <p:cNvCxnSpPr>
            <a:cxnSpLocks/>
          </p:cNvCxnSpPr>
          <p:nvPr/>
        </p:nvCxnSpPr>
        <p:spPr>
          <a:xfrm flipV="1">
            <a:off x="1528011" y="3597442"/>
            <a:ext cx="2935705" cy="433137"/>
          </a:xfrm>
          <a:prstGeom prst="bentConnector3">
            <a:avLst>
              <a:gd name="adj1" fmla="val 100000"/>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16" name="コネクタ: カギ線 15">
            <a:extLst>
              <a:ext uri="{FF2B5EF4-FFF2-40B4-BE49-F238E27FC236}">
                <a16:creationId xmlns:a16="http://schemas.microsoft.com/office/drawing/2014/main" xmlns="" id="{D9C6B95D-5B48-4955-B8A7-80C1F06565C6}"/>
              </a:ext>
            </a:extLst>
          </p:cNvPr>
          <p:cNvCxnSpPr>
            <a:cxnSpLocks/>
          </p:cNvCxnSpPr>
          <p:nvPr/>
        </p:nvCxnSpPr>
        <p:spPr>
          <a:xfrm>
            <a:off x="1287379" y="2872454"/>
            <a:ext cx="3501189" cy="283774"/>
          </a:xfrm>
          <a:prstGeom prst="bentConnector3">
            <a:avLst>
              <a:gd name="adj1" fmla="val 99828"/>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24" name="コネクタ: カギ線 23">
            <a:extLst>
              <a:ext uri="{FF2B5EF4-FFF2-40B4-BE49-F238E27FC236}">
                <a16:creationId xmlns:a16="http://schemas.microsoft.com/office/drawing/2014/main" xmlns="" id="{0F268767-17E9-4395-B916-0428CA7BD4BD}"/>
              </a:ext>
            </a:extLst>
          </p:cNvPr>
          <p:cNvCxnSpPr>
            <a:cxnSpLocks/>
          </p:cNvCxnSpPr>
          <p:nvPr/>
        </p:nvCxnSpPr>
        <p:spPr>
          <a:xfrm>
            <a:off x="1969167" y="2721348"/>
            <a:ext cx="3123090" cy="434880"/>
          </a:xfrm>
          <a:prstGeom prst="bentConnector3">
            <a:avLst>
              <a:gd name="adj1" fmla="val 100082"/>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36" name="コネクタ: カギ線 35">
            <a:extLst>
              <a:ext uri="{FF2B5EF4-FFF2-40B4-BE49-F238E27FC236}">
                <a16:creationId xmlns:a16="http://schemas.microsoft.com/office/drawing/2014/main" xmlns="" id="{1442A495-DAB4-4901-BADD-4DBD01A5F7CA}"/>
              </a:ext>
            </a:extLst>
          </p:cNvPr>
          <p:cNvCxnSpPr>
            <a:cxnSpLocks/>
          </p:cNvCxnSpPr>
          <p:nvPr/>
        </p:nvCxnSpPr>
        <p:spPr>
          <a:xfrm>
            <a:off x="2389156" y="2527746"/>
            <a:ext cx="3081200" cy="628482"/>
          </a:xfrm>
          <a:prstGeom prst="bentConnector3">
            <a:avLst>
              <a:gd name="adj1" fmla="val 99982"/>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39" name="コネクタ: カギ線 38">
            <a:extLst>
              <a:ext uri="{FF2B5EF4-FFF2-40B4-BE49-F238E27FC236}">
                <a16:creationId xmlns:a16="http://schemas.microsoft.com/office/drawing/2014/main" xmlns="" id="{5C2E6677-E2E8-48DE-A797-930514877929}"/>
              </a:ext>
            </a:extLst>
          </p:cNvPr>
          <p:cNvCxnSpPr>
            <a:cxnSpLocks/>
          </p:cNvCxnSpPr>
          <p:nvPr/>
        </p:nvCxnSpPr>
        <p:spPr>
          <a:xfrm>
            <a:off x="2809145" y="2334144"/>
            <a:ext cx="3043201" cy="822084"/>
          </a:xfrm>
          <a:prstGeom prst="bentConnector3">
            <a:avLst>
              <a:gd name="adj1" fmla="val 100211"/>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pic>
        <p:nvPicPr>
          <p:cNvPr id="44" name="グラフィックス 43" descr="ユーザー">
            <a:extLst>
              <a:ext uri="{FF2B5EF4-FFF2-40B4-BE49-F238E27FC236}">
                <a16:creationId xmlns:a16="http://schemas.microsoft.com/office/drawing/2014/main" xmlns="" id="{ABED7405-FF35-44BF-AB50-DA46C02661A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xmlns="" r:embed="rId7"/>
              </a:ext>
            </a:extLst>
          </a:blip>
          <a:stretch>
            <a:fillRect/>
          </a:stretch>
        </p:blipFill>
        <p:spPr>
          <a:xfrm>
            <a:off x="7894109" y="883348"/>
            <a:ext cx="3675999" cy="3675999"/>
          </a:xfrm>
          <a:prstGeom prst="rect">
            <a:avLst/>
          </a:prstGeom>
        </p:spPr>
      </p:pic>
      <mc:AlternateContent xmlns:mc="http://schemas.openxmlformats.org/markup-compatibility/2006">
        <mc:Choice xmlns:am3d="http://schemas.microsoft.com/office/drawing/2017/model3d" xmlns="" Requires="am3d">
          <p:graphicFrame>
            <p:nvGraphicFramePr>
              <p:cNvPr id="45" name="コンテンツ プレースホルダー 3" descr="手 2">
                <a:extLst>
                  <a:ext uri="{FF2B5EF4-FFF2-40B4-BE49-F238E27FC236}">
                    <a16:creationId xmlns:a16="http://schemas.microsoft.com/office/drawing/2014/main" id="{0CD7D2AE-1416-4854-B284-CAA9EA4527A7}"/>
                  </a:ext>
                </a:extLst>
              </p:cNvPr>
              <p:cNvGraphicFramePr>
                <a:graphicFrameLocks noChangeAspect="1"/>
              </p:cNvGraphicFramePr>
              <p:nvPr>
                <p:extLst>
                  <p:ext uri="{D42A27DB-BD31-4B8C-83A1-F6EECF244321}">
                    <p14:modId xmlns:p14="http://schemas.microsoft.com/office/powerpoint/2010/main" val="4015917816"/>
                  </p:ext>
                </p:extLst>
              </p:nvPr>
            </p:nvGraphicFramePr>
            <p:xfrm>
              <a:off x="9461888" y="1522364"/>
              <a:ext cx="587438" cy="1476368"/>
            </p:xfrm>
            <a:graphic>
              <a:graphicData uri="http://schemas.microsoft.com/office/drawing/2017/model3d">
                <am3d:model3d r:embed="rId3">
                  <am3d:spPr>
                    <a:xfrm>
                      <a:off x="0" y="0"/>
                      <a:ext cx="587438" cy="1476368"/>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430195" ay="162250" az="20483"/>
                    <am3d:postTrans dx="0" dy="0" dz="0"/>
                  </am3d:trans>
                  <am3d:raster rName="Office3DRenderer" rVer="16.0.8326">
                    <am3d:blip r:embed="rId8"/>
                  </am3d:raster>
                  <am3d:objViewport viewportSz="157281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5" name="コンテンツ プレースホルダー 3" descr="手 2">
                <a:extLst>
                  <a:ext uri="{FF2B5EF4-FFF2-40B4-BE49-F238E27FC236}">
                    <a16:creationId xmlns:am3d="http://schemas.microsoft.com/office/drawing/2017/model3d" xmlns="" xmlns:a16="http://schemas.microsoft.com/office/drawing/2014/main" id="{0CD7D2AE-1416-4854-B284-CAA9EA4527A7}"/>
                  </a:ext>
                </a:extLst>
              </p:cNvPr>
              <p:cNvPicPr>
                <a:picLocks noGrp="1" noRot="1" noChangeAspect="1" noMove="1" noResize="1" noEditPoints="1" noAdjustHandles="1" noChangeArrowheads="1" noChangeShapeType="1" noCrop="1"/>
              </p:cNvPicPr>
              <p:nvPr/>
            </p:nvPicPr>
            <p:blipFill>
              <a:blip r:embed="rId9"/>
              <a:stretch>
                <a:fillRect/>
              </a:stretch>
            </p:blipFill>
            <p:spPr>
              <a:xfrm>
                <a:off x="9461888" y="1522364"/>
                <a:ext cx="587438" cy="1476368"/>
              </a:xfrm>
              <a:prstGeom prst="rect">
                <a:avLst/>
              </a:prstGeom>
            </p:spPr>
          </p:pic>
        </mc:Fallback>
      </mc:AlternateContent>
      <p:cxnSp>
        <p:nvCxnSpPr>
          <p:cNvPr id="49" name="直線コネクタ 48">
            <a:extLst>
              <a:ext uri="{FF2B5EF4-FFF2-40B4-BE49-F238E27FC236}">
                <a16:creationId xmlns:a16="http://schemas.microsoft.com/office/drawing/2014/main" xmlns="" id="{32CE2BF4-BCED-4453-8D47-768106D1B320}"/>
              </a:ext>
            </a:extLst>
          </p:cNvPr>
          <p:cNvCxnSpPr>
            <a:cxnSpLocks/>
          </p:cNvCxnSpPr>
          <p:nvPr/>
        </p:nvCxnSpPr>
        <p:spPr>
          <a:xfrm>
            <a:off x="7799099" y="2793878"/>
            <a:ext cx="3857866"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xmlns="" id="{6D97FA55-42A4-4A31-9334-2311BB4B666B}"/>
              </a:ext>
            </a:extLst>
          </p:cNvPr>
          <p:cNvCxnSpPr>
            <a:cxnSpLocks/>
          </p:cNvCxnSpPr>
          <p:nvPr/>
        </p:nvCxnSpPr>
        <p:spPr>
          <a:xfrm>
            <a:off x="9132483" y="989500"/>
            <a:ext cx="0" cy="316663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xmlns="" id="{660EC355-CB93-477F-9F86-CC9ADC718AAC}"/>
              </a:ext>
            </a:extLst>
          </p:cNvPr>
          <p:cNvCxnSpPr>
            <a:cxnSpLocks/>
          </p:cNvCxnSpPr>
          <p:nvPr/>
        </p:nvCxnSpPr>
        <p:spPr>
          <a:xfrm>
            <a:off x="10343662" y="989500"/>
            <a:ext cx="0" cy="316663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55" name="楕円 54">
            <a:extLst>
              <a:ext uri="{FF2B5EF4-FFF2-40B4-BE49-F238E27FC236}">
                <a16:creationId xmlns:a16="http://schemas.microsoft.com/office/drawing/2014/main" xmlns="" id="{C4E0AB5C-85C7-4B79-9166-BA5AD052E13B}"/>
              </a:ext>
            </a:extLst>
          </p:cNvPr>
          <p:cNvSpPr/>
          <p:nvPr/>
        </p:nvSpPr>
        <p:spPr>
          <a:xfrm>
            <a:off x="9607986" y="2330013"/>
            <a:ext cx="149623" cy="149623"/>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8" name="コネクタ: カギ線 57">
            <a:extLst>
              <a:ext uri="{FF2B5EF4-FFF2-40B4-BE49-F238E27FC236}">
                <a16:creationId xmlns:a16="http://schemas.microsoft.com/office/drawing/2014/main" xmlns="" id="{F9BC827E-7B18-48B4-909D-B9E8700CD019}"/>
              </a:ext>
            </a:extLst>
          </p:cNvPr>
          <p:cNvCxnSpPr>
            <a:cxnSpLocks/>
            <a:stCxn id="44" idx="0"/>
          </p:cNvCxnSpPr>
          <p:nvPr/>
        </p:nvCxnSpPr>
        <p:spPr>
          <a:xfrm rot="16200000" flipH="1" flipV="1">
            <a:off x="7167526" y="591644"/>
            <a:ext cx="2272880" cy="2856287"/>
          </a:xfrm>
          <a:prstGeom prst="bentConnector4">
            <a:avLst>
              <a:gd name="adj1" fmla="val -10058"/>
              <a:gd name="adj2" fmla="val 100288"/>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64" name="コネクタ: カギ線 63">
            <a:extLst>
              <a:ext uri="{FF2B5EF4-FFF2-40B4-BE49-F238E27FC236}">
                <a16:creationId xmlns:a16="http://schemas.microsoft.com/office/drawing/2014/main" xmlns="" id="{7F6DF00A-FDD3-481C-BAE8-6D828D78A41E}"/>
              </a:ext>
            </a:extLst>
          </p:cNvPr>
          <p:cNvCxnSpPr>
            <a:cxnSpLocks/>
          </p:cNvCxnSpPr>
          <p:nvPr/>
        </p:nvCxnSpPr>
        <p:spPr>
          <a:xfrm rot="10800000" flipV="1">
            <a:off x="6558609" y="1931650"/>
            <a:ext cx="1305852" cy="1224578"/>
          </a:xfrm>
          <a:prstGeom prst="bentConnector3">
            <a:avLst>
              <a:gd name="adj1" fmla="val 100675"/>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72" name="テキスト ボックス 71">
            <a:extLst>
              <a:ext uri="{FF2B5EF4-FFF2-40B4-BE49-F238E27FC236}">
                <a16:creationId xmlns:a16="http://schemas.microsoft.com/office/drawing/2014/main" xmlns="" id="{E986FBEA-4AFE-4CE7-A2A9-9BA7F09E8D27}"/>
              </a:ext>
            </a:extLst>
          </p:cNvPr>
          <p:cNvSpPr txBox="1"/>
          <p:nvPr/>
        </p:nvSpPr>
        <p:spPr>
          <a:xfrm>
            <a:off x="983690" y="5975533"/>
            <a:ext cx="1258678" cy="523220"/>
          </a:xfrm>
          <a:prstGeom prst="rect">
            <a:avLst/>
          </a:prstGeom>
          <a:noFill/>
        </p:spPr>
        <p:txBody>
          <a:bodyPr wrap="none" rtlCol="0">
            <a:spAutoFit/>
          </a:bodyPr>
          <a:lstStyle/>
          <a:p>
            <a:r>
              <a:rPr kumimoji="1" lang="en-US" altLang="ja-JP" sz="2800" dirty="0"/>
              <a:t>0</a:t>
            </a:r>
            <a:r>
              <a:rPr kumimoji="1" lang="ja-JP" altLang="en-US" sz="2800" dirty="0"/>
              <a:t>：曲げ</a:t>
            </a:r>
            <a:endParaRPr kumimoji="1" lang="en-US" altLang="ja-JP" sz="2800" dirty="0"/>
          </a:p>
        </p:txBody>
      </p:sp>
      <p:sp>
        <p:nvSpPr>
          <p:cNvPr id="73" name="テキスト ボックス 72">
            <a:extLst>
              <a:ext uri="{FF2B5EF4-FFF2-40B4-BE49-F238E27FC236}">
                <a16:creationId xmlns:a16="http://schemas.microsoft.com/office/drawing/2014/main" xmlns="" id="{F698912B-F977-4B11-B05B-9C711993850D}"/>
              </a:ext>
            </a:extLst>
          </p:cNvPr>
          <p:cNvSpPr txBox="1"/>
          <p:nvPr/>
        </p:nvSpPr>
        <p:spPr>
          <a:xfrm>
            <a:off x="983690" y="5520426"/>
            <a:ext cx="1540806" cy="523220"/>
          </a:xfrm>
          <a:prstGeom prst="rect">
            <a:avLst/>
          </a:prstGeom>
          <a:noFill/>
        </p:spPr>
        <p:txBody>
          <a:bodyPr wrap="none" rtlCol="0">
            <a:spAutoFit/>
          </a:bodyPr>
          <a:lstStyle/>
          <a:p>
            <a:r>
              <a:rPr kumimoji="1" lang="en-US" altLang="ja-JP" sz="2800" dirty="0"/>
              <a:t>1</a:t>
            </a:r>
            <a:r>
              <a:rPr kumimoji="1" lang="ja-JP" altLang="en-US" sz="2800" dirty="0"/>
              <a:t>：伸ばし</a:t>
            </a:r>
            <a:endParaRPr kumimoji="1" lang="en-US" altLang="ja-JP" sz="2800" dirty="0"/>
          </a:p>
        </p:txBody>
      </p:sp>
      <p:sp>
        <p:nvSpPr>
          <p:cNvPr id="74" name="テキスト ボックス 73">
            <a:extLst>
              <a:ext uri="{FF2B5EF4-FFF2-40B4-BE49-F238E27FC236}">
                <a16:creationId xmlns:a16="http://schemas.microsoft.com/office/drawing/2014/main" xmlns="" id="{23CBEDB3-8689-4580-BF1A-FD1BC9130CAE}"/>
              </a:ext>
            </a:extLst>
          </p:cNvPr>
          <p:cNvSpPr txBox="1"/>
          <p:nvPr/>
        </p:nvSpPr>
        <p:spPr>
          <a:xfrm>
            <a:off x="7386914" y="2841987"/>
            <a:ext cx="1212191" cy="400110"/>
          </a:xfrm>
          <a:prstGeom prst="rect">
            <a:avLst/>
          </a:prstGeom>
          <a:noFill/>
        </p:spPr>
        <p:txBody>
          <a:bodyPr wrap="none" rtlCol="0">
            <a:spAutoFit/>
          </a:bodyPr>
          <a:lstStyle/>
          <a:p>
            <a:r>
              <a:rPr kumimoji="1" lang="en-US" altLang="ja-JP" sz="2000" dirty="0"/>
              <a:t>0</a:t>
            </a:r>
            <a:r>
              <a:rPr kumimoji="1" lang="ja-JP" altLang="en-US" sz="2000" dirty="0"/>
              <a:t>：首の下</a:t>
            </a:r>
            <a:endParaRPr kumimoji="1" lang="en-US" altLang="ja-JP" sz="2000" dirty="0"/>
          </a:p>
        </p:txBody>
      </p:sp>
      <p:sp>
        <p:nvSpPr>
          <p:cNvPr id="75" name="テキスト ボックス 74">
            <a:extLst>
              <a:ext uri="{FF2B5EF4-FFF2-40B4-BE49-F238E27FC236}">
                <a16:creationId xmlns:a16="http://schemas.microsoft.com/office/drawing/2014/main" xmlns="" id="{061AB2AA-463C-45B3-8D75-71158380733B}"/>
              </a:ext>
            </a:extLst>
          </p:cNvPr>
          <p:cNvSpPr txBox="1"/>
          <p:nvPr/>
        </p:nvSpPr>
        <p:spPr>
          <a:xfrm>
            <a:off x="7389980" y="2333113"/>
            <a:ext cx="1212191" cy="400110"/>
          </a:xfrm>
          <a:prstGeom prst="rect">
            <a:avLst/>
          </a:prstGeom>
          <a:noFill/>
        </p:spPr>
        <p:txBody>
          <a:bodyPr wrap="none" rtlCol="0">
            <a:spAutoFit/>
          </a:bodyPr>
          <a:lstStyle/>
          <a:p>
            <a:r>
              <a:rPr kumimoji="1" lang="en-US" altLang="ja-JP" sz="2000" dirty="0"/>
              <a:t>1</a:t>
            </a:r>
            <a:r>
              <a:rPr kumimoji="1" lang="ja-JP" altLang="en-US" sz="2000" dirty="0"/>
              <a:t>：首の上</a:t>
            </a:r>
            <a:endParaRPr kumimoji="1" lang="en-US" altLang="ja-JP" sz="2000" dirty="0"/>
          </a:p>
        </p:txBody>
      </p:sp>
      <p:sp>
        <p:nvSpPr>
          <p:cNvPr id="76" name="テキスト ボックス 75">
            <a:extLst>
              <a:ext uri="{FF2B5EF4-FFF2-40B4-BE49-F238E27FC236}">
                <a16:creationId xmlns:a16="http://schemas.microsoft.com/office/drawing/2014/main" xmlns="" id="{7C8776CC-D009-46B6-9DA7-FE766C7462CE}"/>
              </a:ext>
            </a:extLst>
          </p:cNvPr>
          <p:cNvSpPr txBox="1"/>
          <p:nvPr/>
        </p:nvSpPr>
        <p:spPr>
          <a:xfrm>
            <a:off x="9199228" y="817899"/>
            <a:ext cx="955711" cy="400110"/>
          </a:xfrm>
          <a:prstGeom prst="rect">
            <a:avLst/>
          </a:prstGeom>
          <a:noFill/>
        </p:spPr>
        <p:txBody>
          <a:bodyPr wrap="none" rtlCol="0">
            <a:spAutoFit/>
          </a:bodyPr>
          <a:lstStyle/>
          <a:p>
            <a:r>
              <a:rPr kumimoji="1" lang="en-US" altLang="ja-JP" sz="2000" dirty="0"/>
              <a:t>1</a:t>
            </a:r>
            <a:r>
              <a:rPr kumimoji="1" lang="ja-JP" altLang="en-US" sz="2000" dirty="0"/>
              <a:t>：中央</a:t>
            </a:r>
            <a:endParaRPr kumimoji="1" lang="en-US" altLang="ja-JP" sz="2000" dirty="0"/>
          </a:p>
        </p:txBody>
      </p:sp>
      <p:sp>
        <p:nvSpPr>
          <p:cNvPr id="77" name="テキスト ボックス 76">
            <a:extLst>
              <a:ext uri="{FF2B5EF4-FFF2-40B4-BE49-F238E27FC236}">
                <a16:creationId xmlns:a16="http://schemas.microsoft.com/office/drawing/2014/main" xmlns="" id="{B3A32EC7-505B-4683-97B4-9CA4D8825ECC}"/>
              </a:ext>
            </a:extLst>
          </p:cNvPr>
          <p:cNvSpPr txBox="1"/>
          <p:nvPr/>
        </p:nvSpPr>
        <p:spPr>
          <a:xfrm>
            <a:off x="10441517" y="817899"/>
            <a:ext cx="955711" cy="400110"/>
          </a:xfrm>
          <a:prstGeom prst="rect">
            <a:avLst/>
          </a:prstGeom>
          <a:noFill/>
        </p:spPr>
        <p:txBody>
          <a:bodyPr wrap="none" rtlCol="0">
            <a:spAutoFit/>
          </a:bodyPr>
          <a:lstStyle/>
          <a:p>
            <a:r>
              <a:rPr kumimoji="1" lang="en-US" altLang="ja-JP" sz="2000" dirty="0"/>
              <a:t>0</a:t>
            </a:r>
            <a:r>
              <a:rPr kumimoji="1" lang="ja-JP" altLang="en-US" sz="2000" dirty="0"/>
              <a:t>：左側</a:t>
            </a:r>
            <a:endParaRPr kumimoji="1" lang="en-US" altLang="ja-JP" sz="2000" dirty="0"/>
          </a:p>
        </p:txBody>
      </p:sp>
      <p:sp>
        <p:nvSpPr>
          <p:cNvPr id="78" name="テキスト ボックス 77">
            <a:extLst>
              <a:ext uri="{FF2B5EF4-FFF2-40B4-BE49-F238E27FC236}">
                <a16:creationId xmlns:a16="http://schemas.microsoft.com/office/drawing/2014/main" xmlns="" id="{D8599051-0F8D-4C75-A018-3B4FFA6EF6F5}"/>
              </a:ext>
            </a:extLst>
          </p:cNvPr>
          <p:cNvSpPr txBox="1"/>
          <p:nvPr/>
        </p:nvSpPr>
        <p:spPr>
          <a:xfrm>
            <a:off x="8096349" y="817899"/>
            <a:ext cx="955711" cy="400110"/>
          </a:xfrm>
          <a:prstGeom prst="rect">
            <a:avLst/>
          </a:prstGeom>
          <a:noFill/>
        </p:spPr>
        <p:txBody>
          <a:bodyPr wrap="none" rtlCol="0">
            <a:spAutoFit/>
          </a:bodyPr>
          <a:lstStyle/>
          <a:p>
            <a:r>
              <a:rPr kumimoji="1" lang="en-US" altLang="ja-JP" sz="2000" dirty="0"/>
              <a:t>2</a:t>
            </a:r>
            <a:r>
              <a:rPr kumimoji="1" lang="ja-JP" altLang="en-US" sz="2000" dirty="0"/>
              <a:t>：右側</a:t>
            </a:r>
            <a:endParaRPr kumimoji="1" lang="en-US" altLang="ja-JP" sz="2000" dirty="0"/>
          </a:p>
        </p:txBody>
      </p:sp>
      <mc:AlternateContent xmlns:mc="http://schemas.openxmlformats.org/markup-compatibility/2006">
        <mc:Choice xmlns:am3d="http://schemas.microsoft.com/office/drawing/2017/model3d" xmlns="" Requires="am3d">
          <p:graphicFrame>
            <p:nvGraphicFramePr>
              <p:cNvPr id="79" name="コンテンツ プレースホルダー 3" descr="手 2">
                <a:extLst>
                  <a:ext uri="{FF2B5EF4-FFF2-40B4-BE49-F238E27FC236}">
                    <a16:creationId xmlns:a16="http://schemas.microsoft.com/office/drawing/2014/main" id="{F61468DA-40AD-45F7-9F6A-6BE739FADA5C}"/>
                  </a:ext>
                </a:extLst>
              </p:cNvPr>
              <p:cNvGraphicFramePr>
                <a:graphicFrameLocks noChangeAspect="1"/>
              </p:cNvGraphicFramePr>
              <p:nvPr>
                <p:extLst>
                  <p:ext uri="{D42A27DB-BD31-4B8C-83A1-F6EECF244321}">
                    <p14:modId xmlns:p14="http://schemas.microsoft.com/office/powerpoint/2010/main" val="2442126237"/>
                  </p:ext>
                </p:extLst>
              </p:nvPr>
            </p:nvGraphicFramePr>
            <p:xfrm>
              <a:off x="5053507" y="4613171"/>
              <a:ext cx="1058895" cy="2092214"/>
            </p:xfrm>
            <a:graphic>
              <a:graphicData uri="http://schemas.microsoft.com/office/drawing/2017/model3d">
                <am3d:model3d r:embed="rId3">
                  <am3d:spPr>
                    <a:xfrm>
                      <a:off x="0" y="0"/>
                      <a:ext cx="1058895" cy="2092214"/>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184091" ay="4846176" az="181781"/>
                    <am3d:postTrans dx="0" dy="0" dz="0"/>
                  </am3d:trans>
                  <am3d:raster rName="Office3DRenderer" rVer="16.0.8326">
                    <am3d:blip r:embed="rId10"/>
                  </am3d:raster>
                  <am3d:objViewport viewportSz="233775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9" name="コンテンツ プレースホルダー 3" descr="手 2">
                <a:extLst>
                  <a:ext uri="{FF2B5EF4-FFF2-40B4-BE49-F238E27FC236}">
                    <a16:creationId xmlns:am3d="http://schemas.microsoft.com/office/drawing/2017/model3d" xmlns="" xmlns:a16="http://schemas.microsoft.com/office/drawing/2014/main" id="{F61468DA-40AD-45F7-9F6A-6BE739FADA5C}"/>
                  </a:ext>
                </a:extLst>
              </p:cNvPr>
              <p:cNvPicPr>
                <a:picLocks noGrp="1" noRot="1" noChangeAspect="1" noMove="1" noResize="1" noEditPoints="1" noAdjustHandles="1" noChangeArrowheads="1" noChangeShapeType="1" noCrop="1"/>
              </p:cNvPicPr>
              <p:nvPr/>
            </p:nvPicPr>
            <p:blipFill>
              <a:blip r:embed="rId11"/>
              <a:stretch>
                <a:fillRect/>
              </a:stretch>
            </p:blipFill>
            <p:spPr>
              <a:xfrm>
                <a:off x="5053507" y="4613171"/>
                <a:ext cx="1058895" cy="2092214"/>
              </a:xfrm>
              <a:prstGeom prst="rect">
                <a:avLst/>
              </a:prstGeom>
            </p:spPr>
          </p:pic>
        </mc:Fallback>
      </mc:AlternateContent>
      <mc:AlternateContent xmlns:mc="http://schemas.openxmlformats.org/markup-compatibility/2006">
        <mc:Choice xmlns:am3d="http://schemas.microsoft.com/office/drawing/2017/model3d" xmlns="" Requires="am3d">
          <p:graphicFrame>
            <p:nvGraphicFramePr>
              <p:cNvPr id="80" name="コンテンツ プレースホルダー 3" descr="手 2">
                <a:extLst>
                  <a:ext uri="{FF2B5EF4-FFF2-40B4-BE49-F238E27FC236}">
                    <a16:creationId xmlns:a16="http://schemas.microsoft.com/office/drawing/2014/main" id="{AE1856EA-B40A-4D82-A808-FA32ED7781ED}"/>
                  </a:ext>
                </a:extLst>
              </p:cNvPr>
              <p:cNvGraphicFramePr>
                <a:graphicFrameLocks noChangeAspect="1"/>
              </p:cNvGraphicFramePr>
              <p:nvPr>
                <p:extLst>
                  <p:ext uri="{D42A27DB-BD31-4B8C-83A1-F6EECF244321}">
                    <p14:modId xmlns:p14="http://schemas.microsoft.com/office/powerpoint/2010/main" val="4111588014"/>
                  </p:ext>
                </p:extLst>
              </p:nvPr>
            </p:nvGraphicFramePr>
            <p:xfrm rot="16200000">
              <a:off x="9309561" y="5105457"/>
              <a:ext cx="1196876" cy="731424"/>
            </p:xfrm>
            <a:graphic>
              <a:graphicData uri="http://schemas.microsoft.com/office/drawing/2017/model3d">
                <am3d:model3d r:embed="rId3">
                  <am3d:spPr>
                    <a:xfrm rot="16200000">
                      <a:off x="0" y="0"/>
                      <a:ext cx="1196876" cy="731424"/>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5379387" ay="255915" az="5124183"/>
                    <am3d:postTrans dx="0" dy="0" dz="0"/>
                  </am3d:trans>
                  <am3d:raster rName="Office3DRenderer" rVer="16.0.8326">
                    <am3d:blip r:embed="rId12"/>
                  </am3d:raster>
                  <am3d:objViewport viewportSz="204466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0" name="コンテンツ プレースホルダー 3" descr="手 2">
                <a:extLst>
                  <a:ext uri="{FF2B5EF4-FFF2-40B4-BE49-F238E27FC236}">
                    <a16:creationId xmlns:am3d="http://schemas.microsoft.com/office/drawing/2017/model3d" xmlns="" xmlns:a16="http://schemas.microsoft.com/office/drawing/2014/main" id="{AE1856EA-B40A-4D82-A808-FA32ED7781ED}"/>
                  </a:ext>
                </a:extLst>
              </p:cNvPr>
              <p:cNvPicPr>
                <a:picLocks noGrp="1" noRot="1" noChangeAspect="1" noMove="1" noResize="1" noEditPoints="1" noAdjustHandles="1" noChangeArrowheads="1" noChangeShapeType="1" noCrop="1"/>
              </p:cNvPicPr>
              <p:nvPr/>
            </p:nvPicPr>
            <p:blipFill>
              <a:blip r:embed="rId13"/>
              <a:stretch>
                <a:fillRect/>
              </a:stretch>
            </p:blipFill>
            <p:spPr>
              <a:xfrm rot="16200000">
                <a:off x="9309561" y="5105457"/>
                <a:ext cx="1196876" cy="731424"/>
              </a:xfrm>
              <a:prstGeom prst="rect">
                <a:avLst/>
              </a:prstGeom>
            </p:spPr>
          </p:pic>
        </mc:Fallback>
      </mc:AlternateContent>
      <p:sp>
        <p:nvSpPr>
          <p:cNvPr id="82" name="矢印: 右 81">
            <a:extLst>
              <a:ext uri="{FF2B5EF4-FFF2-40B4-BE49-F238E27FC236}">
                <a16:creationId xmlns:a16="http://schemas.microsoft.com/office/drawing/2014/main" xmlns="" id="{A8F928EC-D0E8-4B18-BCEA-BEC6506C5E5A}"/>
              </a:ext>
            </a:extLst>
          </p:cNvPr>
          <p:cNvSpPr/>
          <p:nvPr/>
        </p:nvSpPr>
        <p:spPr>
          <a:xfrm rot="1413934">
            <a:off x="6004588" y="5203903"/>
            <a:ext cx="908100" cy="374902"/>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3" name="矢印: 右 82">
            <a:extLst>
              <a:ext uri="{FF2B5EF4-FFF2-40B4-BE49-F238E27FC236}">
                <a16:creationId xmlns:a16="http://schemas.microsoft.com/office/drawing/2014/main" xmlns="" id="{3FF1674C-6693-4BFB-B509-CB51856B8F82}"/>
              </a:ext>
            </a:extLst>
          </p:cNvPr>
          <p:cNvSpPr/>
          <p:nvPr/>
        </p:nvSpPr>
        <p:spPr>
          <a:xfrm rot="20246541" flipH="1">
            <a:off x="3981442" y="5213166"/>
            <a:ext cx="987981" cy="374902"/>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4" name="テキスト ボックス 83">
            <a:extLst>
              <a:ext uri="{FF2B5EF4-FFF2-40B4-BE49-F238E27FC236}">
                <a16:creationId xmlns:a16="http://schemas.microsoft.com/office/drawing/2014/main" xmlns="" id="{6CAD07BF-DC10-4AAE-8D01-4BDEAD8AFB52}"/>
              </a:ext>
            </a:extLst>
          </p:cNvPr>
          <p:cNvSpPr txBox="1"/>
          <p:nvPr/>
        </p:nvSpPr>
        <p:spPr>
          <a:xfrm>
            <a:off x="3573847" y="5745491"/>
            <a:ext cx="1417376" cy="461665"/>
          </a:xfrm>
          <a:prstGeom prst="rect">
            <a:avLst/>
          </a:prstGeom>
          <a:noFill/>
        </p:spPr>
        <p:txBody>
          <a:bodyPr wrap="none" rtlCol="0">
            <a:spAutoFit/>
          </a:bodyPr>
          <a:lstStyle/>
          <a:p>
            <a:r>
              <a:rPr kumimoji="1" lang="en-US" altLang="ja-JP" sz="2400" dirty="0"/>
              <a:t>0</a:t>
            </a:r>
            <a:r>
              <a:rPr kumimoji="1" lang="ja-JP" altLang="en-US" sz="2400" dirty="0"/>
              <a:t>：左傾斜</a:t>
            </a:r>
            <a:endParaRPr kumimoji="1" lang="en-US" altLang="ja-JP" sz="2400" dirty="0"/>
          </a:p>
        </p:txBody>
      </p:sp>
      <p:sp>
        <p:nvSpPr>
          <p:cNvPr id="85" name="テキスト ボックス 84">
            <a:extLst>
              <a:ext uri="{FF2B5EF4-FFF2-40B4-BE49-F238E27FC236}">
                <a16:creationId xmlns:a16="http://schemas.microsoft.com/office/drawing/2014/main" xmlns="" id="{5076F42E-B72A-47D0-8437-372070390118}"/>
              </a:ext>
            </a:extLst>
          </p:cNvPr>
          <p:cNvSpPr txBox="1"/>
          <p:nvPr/>
        </p:nvSpPr>
        <p:spPr>
          <a:xfrm>
            <a:off x="4619031" y="4363245"/>
            <a:ext cx="1622560" cy="461665"/>
          </a:xfrm>
          <a:prstGeom prst="rect">
            <a:avLst/>
          </a:prstGeom>
          <a:noFill/>
        </p:spPr>
        <p:txBody>
          <a:bodyPr wrap="none" rtlCol="0">
            <a:spAutoFit/>
          </a:bodyPr>
          <a:lstStyle/>
          <a:p>
            <a:r>
              <a:rPr kumimoji="1" lang="en-US" altLang="ja-JP" sz="2400" dirty="0"/>
              <a:t>1</a:t>
            </a:r>
            <a:r>
              <a:rPr kumimoji="1" lang="ja-JP" altLang="en-US" sz="2400" dirty="0"/>
              <a:t>：傾斜なし</a:t>
            </a:r>
            <a:endParaRPr kumimoji="1" lang="en-US" altLang="ja-JP" sz="2400" dirty="0"/>
          </a:p>
        </p:txBody>
      </p:sp>
      <p:sp>
        <p:nvSpPr>
          <p:cNvPr id="86" name="テキスト ボックス 85">
            <a:extLst>
              <a:ext uri="{FF2B5EF4-FFF2-40B4-BE49-F238E27FC236}">
                <a16:creationId xmlns:a16="http://schemas.microsoft.com/office/drawing/2014/main" xmlns="" id="{1B232782-9055-4A07-9105-3180A7F011F6}"/>
              </a:ext>
            </a:extLst>
          </p:cNvPr>
          <p:cNvSpPr txBox="1"/>
          <p:nvPr/>
        </p:nvSpPr>
        <p:spPr>
          <a:xfrm>
            <a:off x="6226141" y="5744701"/>
            <a:ext cx="1417376" cy="461665"/>
          </a:xfrm>
          <a:prstGeom prst="rect">
            <a:avLst/>
          </a:prstGeom>
          <a:noFill/>
        </p:spPr>
        <p:txBody>
          <a:bodyPr wrap="none" rtlCol="0">
            <a:spAutoFit/>
          </a:bodyPr>
          <a:lstStyle/>
          <a:p>
            <a:r>
              <a:rPr kumimoji="1" lang="en-US" altLang="ja-JP" sz="2400" dirty="0"/>
              <a:t>2</a:t>
            </a:r>
            <a:r>
              <a:rPr kumimoji="1" lang="ja-JP" altLang="en-US" sz="2400" dirty="0"/>
              <a:t>：右傾斜</a:t>
            </a:r>
            <a:endParaRPr kumimoji="1" lang="en-US" altLang="ja-JP" sz="2400" dirty="0"/>
          </a:p>
        </p:txBody>
      </p:sp>
      <p:sp>
        <p:nvSpPr>
          <p:cNvPr id="87" name="矢印: 右カーブ 86">
            <a:extLst>
              <a:ext uri="{FF2B5EF4-FFF2-40B4-BE49-F238E27FC236}">
                <a16:creationId xmlns:a16="http://schemas.microsoft.com/office/drawing/2014/main" xmlns="" id="{0B265959-4021-455F-91CA-4EC2B192D06A}"/>
              </a:ext>
            </a:extLst>
          </p:cNvPr>
          <p:cNvSpPr/>
          <p:nvPr/>
        </p:nvSpPr>
        <p:spPr>
          <a:xfrm>
            <a:off x="8930419" y="4910229"/>
            <a:ext cx="630258" cy="1204586"/>
          </a:xfrm>
          <a:prstGeom prst="curved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8" name="矢印: 右カーブ 87">
            <a:extLst>
              <a:ext uri="{FF2B5EF4-FFF2-40B4-BE49-F238E27FC236}">
                <a16:creationId xmlns:a16="http://schemas.microsoft.com/office/drawing/2014/main" xmlns="" id="{7AA7E1EF-8198-4491-B10E-AC9AB5D125B2}"/>
              </a:ext>
            </a:extLst>
          </p:cNvPr>
          <p:cNvSpPr/>
          <p:nvPr/>
        </p:nvSpPr>
        <p:spPr>
          <a:xfrm flipH="1">
            <a:off x="10146405" y="4910229"/>
            <a:ext cx="630257" cy="1204586"/>
          </a:xfrm>
          <a:prstGeom prst="curved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9" name="テキスト ボックス 88">
            <a:extLst>
              <a:ext uri="{FF2B5EF4-FFF2-40B4-BE49-F238E27FC236}">
                <a16:creationId xmlns:a16="http://schemas.microsoft.com/office/drawing/2014/main" xmlns="" id="{0ECA3705-174E-470B-BD40-6CE4663C558C}"/>
              </a:ext>
            </a:extLst>
          </p:cNvPr>
          <p:cNvSpPr txBox="1"/>
          <p:nvPr/>
        </p:nvSpPr>
        <p:spPr>
          <a:xfrm>
            <a:off x="9154192" y="4424839"/>
            <a:ext cx="1109599" cy="461665"/>
          </a:xfrm>
          <a:prstGeom prst="rect">
            <a:avLst/>
          </a:prstGeom>
          <a:noFill/>
        </p:spPr>
        <p:txBody>
          <a:bodyPr wrap="none" rtlCol="0">
            <a:spAutoFit/>
          </a:bodyPr>
          <a:lstStyle/>
          <a:p>
            <a:r>
              <a:rPr kumimoji="1" lang="en-US" altLang="ja-JP" sz="2400" dirty="0"/>
              <a:t>0</a:t>
            </a:r>
            <a:r>
              <a:rPr kumimoji="1" lang="ja-JP" altLang="en-US" sz="2400" dirty="0"/>
              <a:t>：正面</a:t>
            </a:r>
            <a:endParaRPr kumimoji="1" lang="en-US" altLang="ja-JP" sz="2400" dirty="0"/>
          </a:p>
        </p:txBody>
      </p:sp>
      <p:sp>
        <p:nvSpPr>
          <p:cNvPr id="90" name="テキスト ボックス 89">
            <a:extLst>
              <a:ext uri="{FF2B5EF4-FFF2-40B4-BE49-F238E27FC236}">
                <a16:creationId xmlns:a16="http://schemas.microsoft.com/office/drawing/2014/main" xmlns="" id="{CAB42E1E-6693-4DDF-A6CE-47DE3D871137}"/>
              </a:ext>
            </a:extLst>
          </p:cNvPr>
          <p:cNvSpPr txBox="1"/>
          <p:nvPr/>
        </p:nvSpPr>
        <p:spPr>
          <a:xfrm>
            <a:off x="7617520" y="5152709"/>
            <a:ext cx="1369286" cy="461665"/>
          </a:xfrm>
          <a:prstGeom prst="rect">
            <a:avLst/>
          </a:prstGeom>
          <a:noFill/>
        </p:spPr>
        <p:txBody>
          <a:bodyPr wrap="none" rtlCol="0">
            <a:spAutoFit/>
          </a:bodyPr>
          <a:lstStyle/>
          <a:p>
            <a:r>
              <a:rPr kumimoji="1" lang="en-US" altLang="ja-JP" sz="2400" dirty="0"/>
              <a:t>1</a:t>
            </a:r>
            <a:r>
              <a:rPr kumimoji="1" lang="ja-JP" altLang="en-US" sz="2400" dirty="0"/>
              <a:t>：内向き</a:t>
            </a:r>
            <a:endParaRPr kumimoji="1" lang="en-US" altLang="ja-JP" sz="2400" dirty="0"/>
          </a:p>
        </p:txBody>
      </p:sp>
      <p:sp>
        <p:nvSpPr>
          <p:cNvPr id="91" name="テキスト ボックス 90">
            <a:extLst>
              <a:ext uri="{FF2B5EF4-FFF2-40B4-BE49-F238E27FC236}">
                <a16:creationId xmlns:a16="http://schemas.microsoft.com/office/drawing/2014/main" xmlns="" id="{B90A78BC-BF99-4BE3-A361-433182015712}"/>
              </a:ext>
            </a:extLst>
          </p:cNvPr>
          <p:cNvSpPr txBox="1"/>
          <p:nvPr/>
        </p:nvSpPr>
        <p:spPr>
          <a:xfrm>
            <a:off x="9247585" y="6026233"/>
            <a:ext cx="1109599" cy="461665"/>
          </a:xfrm>
          <a:prstGeom prst="rect">
            <a:avLst/>
          </a:prstGeom>
          <a:noFill/>
        </p:spPr>
        <p:txBody>
          <a:bodyPr wrap="none" rtlCol="0">
            <a:spAutoFit/>
          </a:bodyPr>
          <a:lstStyle/>
          <a:p>
            <a:r>
              <a:rPr kumimoji="1" lang="en-US" altLang="ja-JP" sz="2400" dirty="0"/>
              <a:t>2</a:t>
            </a:r>
            <a:r>
              <a:rPr kumimoji="1" lang="ja-JP" altLang="en-US" sz="2400" dirty="0"/>
              <a:t>：背面</a:t>
            </a:r>
            <a:endParaRPr kumimoji="1" lang="en-US" altLang="ja-JP" sz="2400" dirty="0"/>
          </a:p>
        </p:txBody>
      </p:sp>
      <p:sp>
        <p:nvSpPr>
          <p:cNvPr id="92" name="テキスト ボックス 91">
            <a:extLst>
              <a:ext uri="{FF2B5EF4-FFF2-40B4-BE49-F238E27FC236}">
                <a16:creationId xmlns:a16="http://schemas.microsoft.com/office/drawing/2014/main" xmlns="" id="{90FDA496-87C7-497B-83D5-FDFC83545484}"/>
              </a:ext>
            </a:extLst>
          </p:cNvPr>
          <p:cNvSpPr txBox="1"/>
          <p:nvPr/>
        </p:nvSpPr>
        <p:spPr>
          <a:xfrm>
            <a:off x="10780143" y="5189801"/>
            <a:ext cx="1369286" cy="461665"/>
          </a:xfrm>
          <a:prstGeom prst="rect">
            <a:avLst/>
          </a:prstGeom>
          <a:noFill/>
        </p:spPr>
        <p:txBody>
          <a:bodyPr wrap="none" rtlCol="0">
            <a:spAutoFit/>
          </a:bodyPr>
          <a:lstStyle/>
          <a:p>
            <a:r>
              <a:rPr kumimoji="1" lang="en-US" altLang="ja-JP" sz="2400" dirty="0"/>
              <a:t>3</a:t>
            </a:r>
            <a:r>
              <a:rPr kumimoji="1" lang="ja-JP" altLang="en-US" sz="2400" dirty="0"/>
              <a:t>：外向き</a:t>
            </a:r>
            <a:endParaRPr kumimoji="1" lang="en-US" altLang="ja-JP" sz="2400" dirty="0"/>
          </a:p>
        </p:txBody>
      </p:sp>
      <p:cxnSp>
        <p:nvCxnSpPr>
          <p:cNvPr id="97" name="コネクタ: カギ線 96">
            <a:extLst>
              <a:ext uri="{FF2B5EF4-FFF2-40B4-BE49-F238E27FC236}">
                <a16:creationId xmlns:a16="http://schemas.microsoft.com/office/drawing/2014/main" xmlns="" id="{510C8582-30CB-4E62-902B-5091729F44ED}"/>
              </a:ext>
            </a:extLst>
          </p:cNvPr>
          <p:cNvCxnSpPr>
            <a:cxnSpLocks/>
            <a:stCxn id="85" idx="3"/>
          </p:cNvCxnSpPr>
          <p:nvPr/>
        </p:nvCxnSpPr>
        <p:spPr>
          <a:xfrm flipV="1">
            <a:off x="6241591" y="3597448"/>
            <a:ext cx="1020013" cy="996630"/>
          </a:xfrm>
          <a:prstGeom prst="bentConnector3">
            <a:avLst>
              <a:gd name="adj1" fmla="val 100721"/>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105" name="コネクタ: カギ線 104">
            <a:extLst>
              <a:ext uri="{FF2B5EF4-FFF2-40B4-BE49-F238E27FC236}">
                <a16:creationId xmlns:a16="http://schemas.microsoft.com/office/drawing/2014/main" xmlns="" id="{9F1A5E9D-ED16-4D5B-ADB1-40BFB81DCB3C}"/>
              </a:ext>
            </a:extLst>
          </p:cNvPr>
          <p:cNvCxnSpPr>
            <a:cxnSpLocks/>
          </p:cNvCxnSpPr>
          <p:nvPr/>
        </p:nvCxnSpPr>
        <p:spPr>
          <a:xfrm rot="16200000" flipV="1">
            <a:off x="6175703" y="3628550"/>
            <a:ext cx="1552146" cy="1526867"/>
          </a:xfrm>
          <a:prstGeom prst="bentConnector3">
            <a:avLst>
              <a:gd name="adj1" fmla="val 50000"/>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116" name="テキスト ボックス 115">
            <a:extLst>
              <a:ext uri="{FF2B5EF4-FFF2-40B4-BE49-F238E27FC236}">
                <a16:creationId xmlns:a16="http://schemas.microsoft.com/office/drawing/2014/main" xmlns="" id="{278250C6-E32E-412E-916F-172D674903C4}"/>
              </a:ext>
            </a:extLst>
          </p:cNvPr>
          <p:cNvSpPr txBox="1"/>
          <p:nvPr/>
        </p:nvSpPr>
        <p:spPr>
          <a:xfrm>
            <a:off x="2107621" y="1357671"/>
            <a:ext cx="4780476" cy="830997"/>
          </a:xfrm>
          <a:prstGeom prst="rect">
            <a:avLst/>
          </a:prstGeom>
          <a:noFill/>
        </p:spPr>
        <p:txBody>
          <a:bodyPr wrap="none" rtlCol="0">
            <a:spAutoFit/>
          </a:bodyPr>
          <a:lstStyle/>
          <a:p>
            <a:pPr algn="ctr"/>
            <a:r>
              <a:rPr kumimoji="1" lang="ja-JP" altLang="en-US" sz="2400" dirty="0"/>
              <a:t>手の位置、角度、指の曲げ伸ばしを</a:t>
            </a:r>
            <a:endParaRPr kumimoji="1" lang="en-US" altLang="ja-JP" sz="2400" dirty="0"/>
          </a:p>
          <a:p>
            <a:pPr algn="ctr"/>
            <a:r>
              <a:rPr kumimoji="1" lang="ja-JP" altLang="en-US" sz="2400" dirty="0"/>
              <a:t>九桁の整数で表現</a:t>
            </a:r>
            <a:endParaRPr kumimoji="1" lang="en-US" altLang="ja-JP" sz="2400" dirty="0"/>
          </a:p>
        </p:txBody>
      </p:sp>
      <p:sp>
        <p:nvSpPr>
          <p:cNvPr id="41" name="テキスト ボックス 40">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21/25</a:t>
            </a:r>
          </a:p>
        </p:txBody>
      </p:sp>
    </p:spTree>
    <p:extLst>
      <p:ext uri="{BB962C8B-B14F-4D97-AF65-F5344CB8AC3E}">
        <p14:creationId xmlns:p14="http://schemas.microsoft.com/office/powerpoint/2010/main" val="2898618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2"/>
                                        </p:tgtEl>
                                        <p:attrNameLst>
                                          <p:attrName>style.visibility</p:attrName>
                                        </p:attrNameLst>
                                      </p:cBhvr>
                                      <p:to>
                                        <p:strVal val="visible"/>
                                      </p:to>
                                    </p:set>
                                    <p:animEffect transition="in" filter="fade">
                                      <p:cBhvr>
                                        <p:cTn id="10" dur="500"/>
                                        <p:tgtEl>
                                          <p:spTgt spid="7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3"/>
                                        </p:tgtEl>
                                        <p:attrNameLst>
                                          <p:attrName>style.visibility</p:attrName>
                                        </p:attrNameLst>
                                      </p:cBhvr>
                                      <p:to>
                                        <p:strVal val="visible"/>
                                      </p:to>
                                    </p:set>
                                    <p:animEffect transition="in" filter="fade">
                                      <p:cBhvr>
                                        <p:cTn id="13" dur="500"/>
                                        <p:tgtEl>
                                          <p:spTgt spid="73"/>
                                        </p:tgtEl>
                                      </p:cBhvr>
                                    </p:animEffect>
                                  </p:childTnLst>
                                </p:cTn>
                              </p:par>
                              <p:par>
                                <p:cTn id="14" presetID="10" presetClass="entr" presetSubtype="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par>
                                <p:cTn id="26" presetID="10" presetClass="entr" presetSubtype="0"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80"/>
                                        </p:tgtEl>
                                        <p:attrNameLst>
                                          <p:attrName>style.visibility</p:attrName>
                                        </p:attrNameLst>
                                      </p:cBhvr>
                                      <p:to>
                                        <p:strVal val="visible"/>
                                      </p:to>
                                    </p:set>
                                    <p:animEffect transition="in" filter="fade">
                                      <p:cBhvr>
                                        <p:cTn id="33" dur="500"/>
                                        <p:tgtEl>
                                          <p:spTgt spid="8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87"/>
                                        </p:tgtEl>
                                        <p:attrNameLst>
                                          <p:attrName>style.visibility</p:attrName>
                                        </p:attrNameLst>
                                      </p:cBhvr>
                                      <p:to>
                                        <p:strVal val="visible"/>
                                      </p:to>
                                    </p:set>
                                    <p:animEffect transition="in" filter="fade">
                                      <p:cBhvr>
                                        <p:cTn id="36" dur="500"/>
                                        <p:tgtEl>
                                          <p:spTgt spid="8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88"/>
                                        </p:tgtEl>
                                        <p:attrNameLst>
                                          <p:attrName>style.visibility</p:attrName>
                                        </p:attrNameLst>
                                      </p:cBhvr>
                                      <p:to>
                                        <p:strVal val="visible"/>
                                      </p:to>
                                    </p:set>
                                    <p:animEffect transition="in" filter="fade">
                                      <p:cBhvr>
                                        <p:cTn id="39" dur="500"/>
                                        <p:tgtEl>
                                          <p:spTgt spid="8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89"/>
                                        </p:tgtEl>
                                        <p:attrNameLst>
                                          <p:attrName>style.visibility</p:attrName>
                                        </p:attrNameLst>
                                      </p:cBhvr>
                                      <p:to>
                                        <p:strVal val="visible"/>
                                      </p:to>
                                    </p:set>
                                    <p:animEffect transition="in" filter="fade">
                                      <p:cBhvr>
                                        <p:cTn id="42" dur="500"/>
                                        <p:tgtEl>
                                          <p:spTgt spid="89"/>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90"/>
                                        </p:tgtEl>
                                        <p:attrNameLst>
                                          <p:attrName>style.visibility</p:attrName>
                                        </p:attrNameLst>
                                      </p:cBhvr>
                                      <p:to>
                                        <p:strVal val="visible"/>
                                      </p:to>
                                    </p:set>
                                    <p:animEffect transition="in" filter="fade">
                                      <p:cBhvr>
                                        <p:cTn id="45" dur="500"/>
                                        <p:tgtEl>
                                          <p:spTgt spid="9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91"/>
                                        </p:tgtEl>
                                        <p:attrNameLst>
                                          <p:attrName>style.visibility</p:attrName>
                                        </p:attrNameLst>
                                      </p:cBhvr>
                                      <p:to>
                                        <p:strVal val="visible"/>
                                      </p:to>
                                    </p:set>
                                    <p:animEffect transition="in" filter="fade">
                                      <p:cBhvr>
                                        <p:cTn id="48" dur="500"/>
                                        <p:tgtEl>
                                          <p:spTgt spid="9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92"/>
                                        </p:tgtEl>
                                        <p:attrNameLst>
                                          <p:attrName>style.visibility</p:attrName>
                                        </p:attrNameLst>
                                      </p:cBhvr>
                                      <p:to>
                                        <p:strVal val="visible"/>
                                      </p:to>
                                    </p:set>
                                    <p:animEffect transition="in" filter="fade">
                                      <p:cBhvr>
                                        <p:cTn id="51" dur="500"/>
                                        <p:tgtEl>
                                          <p:spTgt spid="92"/>
                                        </p:tgtEl>
                                      </p:cBhvr>
                                    </p:animEffect>
                                  </p:childTnLst>
                                </p:cTn>
                              </p:par>
                              <p:par>
                                <p:cTn id="52" presetID="10" presetClass="entr" presetSubtype="0" fill="hold" nodeType="withEffect">
                                  <p:stCondLst>
                                    <p:cond delay="0"/>
                                  </p:stCondLst>
                                  <p:childTnLst>
                                    <p:set>
                                      <p:cBhvr>
                                        <p:cTn id="53" dur="1" fill="hold">
                                          <p:stCondLst>
                                            <p:cond delay="0"/>
                                          </p:stCondLst>
                                        </p:cTn>
                                        <p:tgtEl>
                                          <p:spTgt spid="105"/>
                                        </p:tgtEl>
                                        <p:attrNameLst>
                                          <p:attrName>style.visibility</p:attrName>
                                        </p:attrNameLst>
                                      </p:cBhvr>
                                      <p:to>
                                        <p:strVal val="visible"/>
                                      </p:to>
                                    </p:set>
                                    <p:animEffect transition="in" filter="fade">
                                      <p:cBhvr>
                                        <p:cTn id="54" dur="500"/>
                                        <p:tgtEl>
                                          <p:spTgt spid="105"/>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par>
                                <p:cTn id="60" presetID="10" presetClass="entr" presetSubtype="0" fill="hold" nodeType="with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fade">
                                      <p:cBhvr>
                                        <p:cTn id="62" dur="500"/>
                                        <p:tgtEl>
                                          <p:spTgt spid="49"/>
                                        </p:tgtEl>
                                      </p:cBhvr>
                                    </p:animEffect>
                                  </p:childTnLst>
                                </p:cTn>
                              </p:par>
                              <p:par>
                                <p:cTn id="63" presetID="10" presetClass="entr" presetSubtype="0" fill="hold" nodeType="withEffect">
                                  <p:stCondLst>
                                    <p:cond delay="0"/>
                                  </p:stCondLst>
                                  <p:childTnLst>
                                    <p:set>
                                      <p:cBhvr>
                                        <p:cTn id="64" dur="1" fill="hold">
                                          <p:stCondLst>
                                            <p:cond delay="0"/>
                                          </p:stCondLst>
                                        </p:cTn>
                                        <p:tgtEl>
                                          <p:spTgt spid="51"/>
                                        </p:tgtEl>
                                        <p:attrNameLst>
                                          <p:attrName>style.visibility</p:attrName>
                                        </p:attrNameLst>
                                      </p:cBhvr>
                                      <p:to>
                                        <p:strVal val="visible"/>
                                      </p:to>
                                    </p:set>
                                    <p:animEffect transition="in" filter="fade">
                                      <p:cBhvr>
                                        <p:cTn id="65" dur="500"/>
                                        <p:tgtEl>
                                          <p:spTgt spid="51"/>
                                        </p:tgtEl>
                                      </p:cBhvr>
                                    </p:animEffect>
                                  </p:childTnLst>
                                </p:cTn>
                              </p:par>
                              <p:par>
                                <p:cTn id="66" presetID="10" presetClass="entr" presetSubtype="0" fill="hold" nodeType="withEffect">
                                  <p:stCondLst>
                                    <p:cond delay="0"/>
                                  </p:stCondLst>
                                  <p:childTnLst>
                                    <p:set>
                                      <p:cBhvr>
                                        <p:cTn id="67" dur="1" fill="hold">
                                          <p:stCondLst>
                                            <p:cond delay="0"/>
                                          </p:stCondLst>
                                        </p:cTn>
                                        <p:tgtEl>
                                          <p:spTgt spid="54"/>
                                        </p:tgtEl>
                                        <p:attrNameLst>
                                          <p:attrName>style.visibility</p:attrName>
                                        </p:attrNameLst>
                                      </p:cBhvr>
                                      <p:to>
                                        <p:strVal val="visible"/>
                                      </p:to>
                                    </p:set>
                                    <p:animEffect transition="in" filter="fade">
                                      <p:cBhvr>
                                        <p:cTn id="68" dur="500"/>
                                        <p:tgtEl>
                                          <p:spTgt spid="54"/>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55"/>
                                        </p:tgtEl>
                                        <p:attrNameLst>
                                          <p:attrName>style.visibility</p:attrName>
                                        </p:attrNameLst>
                                      </p:cBhvr>
                                      <p:to>
                                        <p:strVal val="visible"/>
                                      </p:to>
                                    </p:set>
                                    <p:animEffect transition="in" filter="fade">
                                      <p:cBhvr>
                                        <p:cTn id="71" dur="500"/>
                                        <p:tgtEl>
                                          <p:spTgt spid="55"/>
                                        </p:tgtEl>
                                      </p:cBhvr>
                                    </p:animEffect>
                                  </p:childTnLst>
                                </p:cTn>
                              </p:par>
                              <p:par>
                                <p:cTn id="72" presetID="10" presetClass="entr" presetSubtype="0" fill="hold" nodeType="withEffect">
                                  <p:stCondLst>
                                    <p:cond delay="0"/>
                                  </p:stCondLst>
                                  <p:childTnLst>
                                    <p:set>
                                      <p:cBhvr>
                                        <p:cTn id="73" dur="1" fill="hold">
                                          <p:stCondLst>
                                            <p:cond delay="0"/>
                                          </p:stCondLst>
                                        </p:cTn>
                                        <p:tgtEl>
                                          <p:spTgt spid="58"/>
                                        </p:tgtEl>
                                        <p:attrNameLst>
                                          <p:attrName>style.visibility</p:attrName>
                                        </p:attrNameLst>
                                      </p:cBhvr>
                                      <p:to>
                                        <p:strVal val="visible"/>
                                      </p:to>
                                    </p:set>
                                    <p:animEffect transition="in" filter="fade">
                                      <p:cBhvr>
                                        <p:cTn id="74" dur="500"/>
                                        <p:tgtEl>
                                          <p:spTgt spid="58"/>
                                        </p:tgtEl>
                                      </p:cBhvr>
                                    </p:animEffect>
                                  </p:childTnLst>
                                </p:cTn>
                              </p:par>
                              <p:par>
                                <p:cTn id="75" presetID="10" presetClass="entr" presetSubtype="0" fill="hold" nodeType="withEffect">
                                  <p:stCondLst>
                                    <p:cond delay="0"/>
                                  </p:stCondLst>
                                  <p:childTnLst>
                                    <p:set>
                                      <p:cBhvr>
                                        <p:cTn id="76" dur="1" fill="hold">
                                          <p:stCondLst>
                                            <p:cond delay="0"/>
                                          </p:stCondLst>
                                        </p:cTn>
                                        <p:tgtEl>
                                          <p:spTgt spid="64"/>
                                        </p:tgtEl>
                                        <p:attrNameLst>
                                          <p:attrName>style.visibility</p:attrName>
                                        </p:attrNameLst>
                                      </p:cBhvr>
                                      <p:to>
                                        <p:strVal val="visible"/>
                                      </p:to>
                                    </p:set>
                                    <p:animEffect transition="in" filter="fade">
                                      <p:cBhvr>
                                        <p:cTn id="77" dur="500"/>
                                        <p:tgtEl>
                                          <p:spTgt spid="6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74"/>
                                        </p:tgtEl>
                                        <p:attrNameLst>
                                          <p:attrName>style.visibility</p:attrName>
                                        </p:attrNameLst>
                                      </p:cBhvr>
                                      <p:to>
                                        <p:strVal val="visible"/>
                                      </p:to>
                                    </p:set>
                                    <p:animEffect transition="in" filter="fade">
                                      <p:cBhvr>
                                        <p:cTn id="80" dur="500"/>
                                        <p:tgtEl>
                                          <p:spTgt spid="74"/>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75"/>
                                        </p:tgtEl>
                                        <p:attrNameLst>
                                          <p:attrName>style.visibility</p:attrName>
                                        </p:attrNameLst>
                                      </p:cBhvr>
                                      <p:to>
                                        <p:strVal val="visible"/>
                                      </p:to>
                                    </p:set>
                                    <p:animEffect transition="in" filter="fade">
                                      <p:cBhvr>
                                        <p:cTn id="83" dur="500"/>
                                        <p:tgtEl>
                                          <p:spTgt spid="75"/>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76"/>
                                        </p:tgtEl>
                                        <p:attrNameLst>
                                          <p:attrName>style.visibility</p:attrName>
                                        </p:attrNameLst>
                                      </p:cBhvr>
                                      <p:to>
                                        <p:strVal val="visible"/>
                                      </p:to>
                                    </p:set>
                                    <p:animEffect transition="in" filter="fade">
                                      <p:cBhvr>
                                        <p:cTn id="86" dur="500"/>
                                        <p:tgtEl>
                                          <p:spTgt spid="76"/>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77"/>
                                        </p:tgtEl>
                                        <p:attrNameLst>
                                          <p:attrName>style.visibility</p:attrName>
                                        </p:attrNameLst>
                                      </p:cBhvr>
                                      <p:to>
                                        <p:strVal val="visible"/>
                                      </p:to>
                                    </p:set>
                                    <p:animEffect transition="in" filter="fade">
                                      <p:cBhvr>
                                        <p:cTn id="89" dur="500"/>
                                        <p:tgtEl>
                                          <p:spTgt spid="7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78"/>
                                        </p:tgtEl>
                                        <p:attrNameLst>
                                          <p:attrName>style.visibility</p:attrName>
                                        </p:attrNameLst>
                                      </p:cBhvr>
                                      <p:to>
                                        <p:strVal val="visible"/>
                                      </p:to>
                                    </p:set>
                                    <p:animEffect transition="in" filter="fade">
                                      <p:cBhvr>
                                        <p:cTn id="92" dur="500"/>
                                        <p:tgtEl>
                                          <p:spTgt spid="78"/>
                                        </p:tgtEl>
                                      </p:cBhvr>
                                    </p:animEffect>
                                  </p:childTnLst>
                                </p:cTn>
                              </p:par>
                              <p:par>
                                <p:cTn id="93" presetID="10" presetClass="entr" presetSubtype="0" fill="hold" nodeType="withEffect">
                                  <p:stCondLst>
                                    <p:cond delay="0"/>
                                  </p:stCondLst>
                                  <p:childTnLst>
                                    <p:set>
                                      <p:cBhvr>
                                        <p:cTn id="94" dur="1" fill="hold">
                                          <p:stCondLst>
                                            <p:cond delay="0"/>
                                          </p:stCondLst>
                                        </p:cTn>
                                        <p:tgtEl>
                                          <p:spTgt spid="44"/>
                                        </p:tgtEl>
                                        <p:attrNameLst>
                                          <p:attrName>style.visibility</p:attrName>
                                        </p:attrNameLst>
                                      </p:cBhvr>
                                      <p:to>
                                        <p:strVal val="visible"/>
                                      </p:to>
                                    </p:set>
                                    <p:animEffect transition="in" filter="fade">
                                      <p:cBhvr>
                                        <p:cTn id="95" dur="500"/>
                                        <p:tgtEl>
                                          <p:spTgt spid="44"/>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79"/>
                                        </p:tgtEl>
                                        <p:attrNameLst>
                                          <p:attrName>style.visibility</p:attrName>
                                        </p:attrNameLst>
                                      </p:cBhvr>
                                      <p:to>
                                        <p:strVal val="visible"/>
                                      </p:to>
                                    </p:set>
                                    <p:animEffect transition="in" filter="fade">
                                      <p:cBhvr>
                                        <p:cTn id="100" dur="500"/>
                                        <p:tgtEl>
                                          <p:spTgt spid="79"/>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82"/>
                                        </p:tgtEl>
                                        <p:attrNameLst>
                                          <p:attrName>style.visibility</p:attrName>
                                        </p:attrNameLst>
                                      </p:cBhvr>
                                      <p:to>
                                        <p:strVal val="visible"/>
                                      </p:to>
                                    </p:set>
                                    <p:animEffect transition="in" filter="fade">
                                      <p:cBhvr>
                                        <p:cTn id="103" dur="500"/>
                                        <p:tgtEl>
                                          <p:spTgt spid="82"/>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83"/>
                                        </p:tgtEl>
                                        <p:attrNameLst>
                                          <p:attrName>style.visibility</p:attrName>
                                        </p:attrNameLst>
                                      </p:cBhvr>
                                      <p:to>
                                        <p:strVal val="visible"/>
                                      </p:to>
                                    </p:set>
                                    <p:animEffect transition="in" filter="fade">
                                      <p:cBhvr>
                                        <p:cTn id="106" dur="500"/>
                                        <p:tgtEl>
                                          <p:spTgt spid="8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84"/>
                                        </p:tgtEl>
                                        <p:attrNameLst>
                                          <p:attrName>style.visibility</p:attrName>
                                        </p:attrNameLst>
                                      </p:cBhvr>
                                      <p:to>
                                        <p:strVal val="visible"/>
                                      </p:to>
                                    </p:set>
                                    <p:animEffect transition="in" filter="fade">
                                      <p:cBhvr>
                                        <p:cTn id="109" dur="500"/>
                                        <p:tgtEl>
                                          <p:spTgt spid="84"/>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85"/>
                                        </p:tgtEl>
                                        <p:attrNameLst>
                                          <p:attrName>style.visibility</p:attrName>
                                        </p:attrNameLst>
                                      </p:cBhvr>
                                      <p:to>
                                        <p:strVal val="visible"/>
                                      </p:to>
                                    </p:set>
                                    <p:animEffect transition="in" filter="fade">
                                      <p:cBhvr>
                                        <p:cTn id="112" dur="500"/>
                                        <p:tgtEl>
                                          <p:spTgt spid="85"/>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86"/>
                                        </p:tgtEl>
                                        <p:attrNameLst>
                                          <p:attrName>style.visibility</p:attrName>
                                        </p:attrNameLst>
                                      </p:cBhvr>
                                      <p:to>
                                        <p:strVal val="visible"/>
                                      </p:to>
                                    </p:set>
                                    <p:animEffect transition="in" filter="fade">
                                      <p:cBhvr>
                                        <p:cTn id="115" dur="500"/>
                                        <p:tgtEl>
                                          <p:spTgt spid="86"/>
                                        </p:tgtEl>
                                      </p:cBhvr>
                                    </p:animEffect>
                                  </p:childTnLst>
                                </p:cTn>
                              </p:par>
                              <p:par>
                                <p:cTn id="116" presetID="10" presetClass="entr" presetSubtype="0" fill="hold" nodeType="withEffect">
                                  <p:stCondLst>
                                    <p:cond delay="0"/>
                                  </p:stCondLst>
                                  <p:childTnLst>
                                    <p:set>
                                      <p:cBhvr>
                                        <p:cTn id="117" dur="1" fill="hold">
                                          <p:stCondLst>
                                            <p:cond delay="0"/>
                                          </p:stCondLst>
                                        </p:cTn>
                                        <p:tgtEl>
                                          <p:spTgt spid="97"/>
                                        </p:tgtEl>
                                        <p:attrNameLst>
                                          <p:attrName>style.visibility</p:attrName>
                                        </p:attrNameLst>
                                      </p:cBhvr>
                                      <p:to>
                                        <p:strVal val="visible"/>
                                      </p:to>
                                    </p:set>
                                    <p:animEffect transition="in" filter="fade">
                                      <p:cBhvr>
                                        <p:cTn id="118"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72" grpId="0"/>
      <p:bldP spid="73" grpId="0"/>
      <p:bldP spid="74" grpId="0"/>
      <p:bldP spid="75" grpId="0"/>
      <p:bldP spid="76" grpId="0"/>
      <p:bldP spid="77" grpId="0"/>
      <p:bldP spid="78" grpId="0"/>
      <p:bldP spid="82" grpId="0" animBg="1"/>
      <p:bldP spid="83" grpId="0" animBg="1"/>
      <p:bldP spid="84" grpId="0"/>
      <p:bldP spid="85" grpId="0"/>
      <p:bldP spid="86" grpId="0"/>
      <p:bldP spid="87" grpId="0" animBg="1"/>
      <p:bldP spid="88" grpId="0" animBg="1"/>
      <p:bldP spid="89" grpId="0"/>
      <p:bldP spid="90" grpId="0"/>
      <p:bldP spid="91" grpId="0"/>
      <p:bldP spid="92"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normAutofit/>
          </a:bodyPr>
          <a:lstStyle/>
          <a:p>
            <a:r>
              <a:rPr kumimoji="1" lang="ja-JP" altLang="en-US" dirty="0"/>
              <a:t>指曲げ伸ばしの識別手法</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endParaRPr lang="en-US" altLang="ja-JP" dirty="0"/>
          </a:p>
          <a:p>
            <a:pPr>
              <a:buFont typeface="Wingdings" panose="05000000000000000000" pitchFamily="2" charset="2"/>
              <a:buChar char="l"/>
            </a:pPr>
            <a:endParaRPr kumimoji="1" lang="ja-JP" altLang="en-US" dirty="0"/>
          </a:p>
        </p:txBody>
      </p:sp>
      <mc:AlternateContent xmlns:mc="http://schemas.openxmlformats.org/markup-compatibility/2006" xmlns:a14="http://schemas.microsoft.com/office/drawing/2010/main">
        <mc:Choice Requires="a14">
          <p:sp>
            <p:nvSpPr>
              <p:cNvPr id="5" name="コンテンツ プレースホルダー 2">
                <a:extLst>
                  <a:ext uri="{FF2B5EF4-FFF2-40B4-BE49-F238E27FC236}">
                    <a16:creationId xmlns:a16="http://schemas.microsoft.com/office/drawing/2014/main" xmlns="" id="{199991DD-0BBF-4122-8E30-9BDD73203CF5}"/>
                  </a:ext>
                </a:extLst>
              </p:cNvPr>
              <p:cNvSpPr txBox="1">
                <a:spLocks/>
              </p:cNvSpPr>
              <p:nvPr/>
            </p:nvSpPr>
            <p:spPr>
              <a:xfrm>
                <a:off x="838200" y="1820863"/>
                <a:ext cx="8082708" cy="51213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a:buFont typeface="Wingdings" panose="05000000000000000000" pitchFamily="2" charset="2"/>
                  <a:buChar char="l"/>
                </a:pPr>
                <a:r>
                  <a:rPr lang="en-US" altLang="ja-JP" sz="2800" dirty="0"/>
                  <a:t>Oculus Quest</a:t>
                </a:r>
                <a:r>
                  <a:rPr lang="ja-JP" altLang="en-US" sz="2800" dirty="0"/>
                  <a:t>では関節回転角は取得不可</a:t>
                </a:r>
                <a:endParaRPr lang="en-US" altLang="ja-JP" sz="2800" dirty="0"/>
              </a:p>
              <a:p>
                <a:pPr marL="0" indent="0">
                  <a:buNone/>
                </a:pPr>
                <a:r>
                  <a:rPr lang="ja-JP" altLang="en-US" sz="2800" dirty="0"/>
                  <a:t>　 各指の関節位置の座標が取得可能</a:t>
                </a:r>
                <a:endParaRPr lang="en-US" altLang="ja-JP" sz="2800" dirty="0"/>
              </a:p>
              <a:p>
                <a:pPr marL="0" indent="0">
                  <a:buNone/>
                </a:pPr>
                <a:r>
                  <a:rPr lang="ja-JP" altLang="en-US" sz="2800" dirty="0"/>
                  <a:t>　 指の曲げ伸ばしを以下のように算出</a:t>
                </a:r>
                <a:endParaRPr lang="en-US" altLang="ja-JP" sz="2800" dirty="0"/>
              </a:p>
              <a:p>
                <a:pPr>
                  <a:buFont typeface="Wingdings" panose="05000000000000000000" pitchFamily="2" charset="2"/>
                  <a:buChar char="l"/>
                </a:pPr>
                <a14:m>
                  <m:oMath xmlns:m="http://schemas.openxmlformats.org/officeDocument/2006/math">
                    <m:r>
                      <m:rPr>
                        <m:nor/>
                      </m:rPr>
                      <a:rPr lang="en-US" altLang="ja-JP" sz="2800" dirty="0"/>
                      <m:t>U</m:t>
                    </m:r>
                    <m:r>
                      <m:rPr>
                        <m:nor/>
                      </m:rPr>
                      <a:rPr lang="en-US" altLang="ja-JP" sz="2800" baseline="-25000" dirty="0"/>
                      <m:t>1</m:t>
                    </m:r>
                    <m:r>
                      <a:rPr lang="ja-JP" altLang="en-US" sz="2800" i="1" dirty="0" smtClean="0">
                        <a:latin typeface="Cambria Math" panose="02040503050406030204" pitchFamily="18" charset="0"/>
                      </a:rPr>
                      <m:t>＝</m:t>
                    </m:r>
                    <m:r>
                      <a:rPr lang="en-US" altLang="ja-JP" sz="2800" b="1" i="1" dirty="0">
                        <a:latin typeface="Cambria Math" panose="02040503050406030204" pitchFamily="18" charset="0"/>
                      </a:rPr>
                      <m:t>𝑨𝑩</m:t>
                    </m:r>
                    <m:r>
                      <a:rPr lang="ja-JP" altLang="en-US" sz="2800" b="1" i="1" dirty="0" smtClean="0">
                        <a:latin typeface="Cambria Math" panose="02040503050406030204" pitchFamily="18" charset="0"/>
                      </a:rPr>
                      <m:t>・</m:t>
                    </m:r>
                    <m:r>
                      <a:rPr lang="en-US" altLang="ja-JP" sz="2800" b="1" i="1" dirty="0">
                        <a:latin typeface="Cambria Math" panose="02040503050406030204" pitchFamily="18" charset="0"/>
                      </a:rPr>
                      <m:t>𝑩𝑪</m:t>
                    </m:r>
                  </m:oMath>
                </a14:m>
                <a:endParaRPr lang="en-US" altLang="ja-JP" sz="2800" b="1" i="1" dirty="0"/>
              </a:p>
              <a:p>
                <a:pPr>
                  <a:buFont typeface="Wingdings" panose="05000000000000000000" pitchFamily="2" charset="2"/>
                  <a:buChar char="l"/>
                </a:pPr>
                <a14:m>
                  <m:oMath xmlns:m="http://schemas.openxmlformats.org/officeDocument/2006/math">
                    <m:r>
                      <m:rPr>
                        <m:nor/>
                      </m:rPr>
                      <a:rPr lang="en-US" altLang="ja-JP" sz="2800" dirty="0"/>
                      <m:t>U</m:t>
                    </m:r>
                    <m:r>
                      <a:rPr lang="en-US" altLang="ja-JP" sz="2800" i="1" baseline="-25000" dirty="0" smtClean="0">
                        <a:latin typeface="Cambria Math" panose="02040503050406030204" pitchFamily="18" charset="0"/>
                      </a:rPr>
                      <m:t>2</m:t>
                    </m:r>
                    <m:r>
                      <a:rPr lang="ja-JP" altLang="en-US" sz="2800" i="1" dirty="0">
                        <a:latin typeface="Cambria Math" panose="02040503050406030204" pitchFamily="18" charset="0"/>
                      </a:rPr>
                      <m:t>＝</m:t>
                    </m:r>
                    <m:r>
                      <a:rPr lang="en-US" altLang="ja-JP" sz="2800" b="1" i="1" dirty="0">
                        <a:latin typeface="Cambria Math" panose="02040503050406030204" pitchFamily="18" charset="0"/>
                      </a:rPr>
                      <m:t>𝑩𝑪</m:t>
                    </m:r>
                    <m:r>
                      <a:rPr lang="ja-JP" altLang="en-US" sz="2800" b="1" i="1" dirty="0">
                        <a:latin typeface="Cambria Math" panose="02040503050406030204" pitchFamily="18" charset="0"/>
                      </a:rPr>
                      <m:t>・</m:t>
                    </m:r>
                    <m:r>
                      <a:rPr lang="en-US" altLang="ja-JP" sz="2800" b="1" i="1" dirty="0" smtClean="0">
                        <a:latin typeface="Cambria Math" panose="02040503050406030204" pitchFamily="18" charset="0"/>
                      </a:rPr>
                      <m:t>𝑪𝑫</m:t>
                    </m:r>
                  </m:oMath>
                </a14:m>
                <a:endParaRPr lang="en-US" altLang="ja-JP" sz="2800" b="1" i="1" dirty="0"/>
              </a:p>
              <a:p>
                <a:pPr>
                  <a:buFont typeface="Wingdings" panose="05000000000000000000" pitchFamily="2" charset="2"/>
                  <a:buChar char="l"/>
                </a:pPr>
                <a14:m>
                  <m:oMath xmlns:m="http://schemas.openxmlformats.org/officeDocument/2006/math">
                    <m:r>
                      <m:rPr>
                        <m:nor/>
                      </m:rPr>
                      <a:rPr lang="en-US" altLang="ja-JP" sz="2800" dirty="0"/>
                      <m:t>U</m:t>
                    </m:r>
                    <m:r>
                      <a:rPr lang="ja-JP" altLang="en-US" sz="2800" i="1" dirty="0">
                        <a:latin typeface="Cambria Math" panose="02040503050406030204" pitchFamily="18" charset="0"/>
                      </a:rPr>
                      <m:t>＝</m:t>
                    </m:r>
                    <m:r>
                      <m:rPr>
                        <m:nor/>
                      </m:rPr>
                      <a:rPr lang="en-US" altLang="ja-JP" sz="2800" dirty="0"/>
                      <m:t>U</m:t>
                    </m:r>
                    <m:r>
                      <m:rPr>
                        <m:nor/>
                      </m:rPr>
                      <a:rPr lang="en-US" altLang="ja-JP" sz="2800" baseline="-25000" dirty="0"/>
                      <m:t>1</m:t>
                    </m:r>
                    <m:r>
                      <m:rPr>
                        <m:nor/>
                      </m:rPr>
                      <a:rPr lang="en-US" altLang="ja-JP" sz="2800" dirty="0"/>
                      <m:t>U</m:t>
                    </m:r>
                    <m:r>
                      <a:rPr lang="en-US" altLang="ja-JP" sz="2800" i="1" baseline="-25000" dirty="0">
                        <a:latin typeface="Cambria Math" panose="02040503050406030204" pitchFamily="18" charset="0"/>
                      </a:rPr>
                      <m:t>2</m:t>
                    </m:r>
                  </m:oMath>
                </a14:m>
                <a:endParaRPr lang="en-US" altLang="ja-JP" sz="2800" b="1" i="1" dirty="0"/>
              </a:p>
              <a:p>
                <a:pPr marL="0" indent="0">
                  <a:buNone/>
                </a:pPr>
                <a:endParaRPr lang="en-US" altLang="ja-JP" sz="2800" dirty="0"/>
              </a:p>
              <a:p>
                <a:pPr>
                  <a:buFont typeface="Wingdings" panose="05000000000000000000" pitchFamily="2" charset="2"/>
                  <a:buChar char="l"/>
                </a:pPr>
                <a:r>
                  <a:rPr lang="ja-JP" altLang="en-US" sz="2400" dirty="0"/>
                  <a:t>伸びていれば値は１に近づく</a:t>
                </a:r>
                <a:endParaRPr lang="en-US" altLang="ja-JP" sz="2400" dirty="0"/>
              </a:p>
              <a:p>
                <a:pPr>
                  <a:buFont typeface="Wingdings" panose="05000000000000000000" pitchFamily="2" charset="2"/>
                  <a:buChar char="l"/>
                </a:pPr>
                <a:r>
                  <a:rPr lang="ja-JP" altLang="en-US" sz="2400" dirty="0"/>
                  <a:t>曲がっていれば低い値が算出され、しきい値で判別する</a:t>
                </a:r>
              </a:p>
            </p:txBody>
          </p:sp>
        </mc:Choice>
        <mc:Fallback xmlns="">
          <p:sp>
            <p:nvSpPr>
              <p:cNvPr id="5" name="コンテンツ プレースホルダー 2">
                <a:extLst>
                  <a:ext uri="{FF2B5EF4-FFF2-40B4-BE49-F238E27FC236}">
                    <a16:creationId xmlns:a16="http://schemas.microsoft.com/office/drawing/2014/main" xmlns:a14="http://schemas.microsoft.com/office/drawing/2010/main" xmlns="" id="{199991DD-0BBF-4122-8E30-9BDD73203CF5}"/>
                  </a:ext>
                </a:extLst>
              </p:cNvPr>
              <p:cNvSpPr txBox="1">
                <a:spLocks noRot="1" noChangeAspect="1" noMove="1" noResize="1" noEditPoints="1" noAdjustHandles="1" noChangeArrowheads="1" noChangeShapeType="1" noTextEdit="1"/>
              </p:cNvSpPr>
              <p:nvPr/>
            </p:nvSpPr>
            <p:spPr>
              <a:xfrm>
                <a:off x="838200" y="1820863"/>
                <a:ext cx="8082708" cy="5121358"/>
              </a:xfrm>
              <a:prstGeom prst="rect">
                <a:avLst/>
              </a:prstGeom>
              <a:blipFill rotWithShape="1">
                <a:blip r:embed="rId3"/>
                <a:stretch>
                  <a:fillRect l="-1358" t="-1667"/>
                </a:stretch>
              </a:blipFill>
            </p:spPr>
            <p:txBody>
              <a:bodyPr/>
              <a:lstStyle/>
              <a:p>
                <a:r>
                  <a:rPr lang="ja-JP" altLang="en-US">
                    <a:noFill/>
                  </a:rPr>
                  <a:t> </a:t>
                </a:r>
              </a:p>
            </p:txBody>
          </p:sp>
        </mc:Fallback>
      </mc:AlternateContent>
      <p:sp>
        <p:nvSpPr>
          <p:cNvPr id="15" name="下矢印 3">
            <a:extLst>
              <a:ext uri="{FF2B5EF4-FFF2-40B4-BE49-F238E27FC236}">
                <a16:creationId xmlns:a16="http://schemas.microsoft.com/office/drawing/2014/main" xmlns="" id="{D1805642-3FBC-4EDC-BB82-4C899AE0D3EA}"/>
              </a:ext>
            </a:extLst>
          </p:cNvPr>
          <p:cNvSpPr/>
          <p:nvPr/>
        </p:nvSpPr>
        <p:spPr>
          <a:xfrm>
            <a:off x="1882970" y="4972000"/>
            <a:ext cx="494043" cy="494043"/>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16" name="グループ化 15">
            <a:extLst>
              <a:ext uri="{FF2B5EF4-FFF2-40B4-BE49-F238E27FC236}">
                <a16:creationId xmlns:a16="http://schemas.microsoft.com/office/drawing/2014/main" xmlns="" id="{FBCDB2EE-7DC2-48F8-B373-B318A78C8A27}"/>
              </a:ext>
            </a:extLst>
          </p:cNvPr>
          <p:cNvGrpSpPr/>
          <p:nvPr/>
        </p:nvGrpSpPr>
        <p:grpSpPr>
          <a:xfrm>
            <a:off x="9239504" y="285954"/>
            <a:ext cx="2310812" cy="6297408"/>
            <a:chOff x="9239504" y="285954"/>
            <a:chExt cx="2310812" cy="6297408"/>
          </a:xfrm>
        </p:grpSpPr>
        <mc:AlternateContent xmlns:mc="http://schemas.openxmlformats.org/markup-compatibility/2006">
          <mc:Choice xmlns:am3d="http://schemas.microsoft.com/office/drawing/2017/model3d" xmlns="" Requires="am3d">
            <p:graphicFrame>
              <p:nvGraphicFramePr>
                <p:cNvPr id="17" name="3D モデル 16" descr="手 2">
                  <a:extLst>
                    <a:ext uri="{FF2B5EF4-FFF2-40B4-BE49-F238E27FC236}">
                      <a16:creationId xmlns:a16="http://schemas.microsoft.com/office/drawing/2014/main" id="{3AC3DFF5-3B96-4485-9C1A-7C96C43BB703}"/>
                    </a:ext>
                  </a:extLst>
                </p:cNvPr>
                <p:cNvGraphicFramePr>
                  <a:graphicFrameLocks noChangeAspect="1"/>
                </p:cNvGraphicFramePr>
                <p:nvPr>
                  <p:extLst/>
                </p:nvPr>
              </p:nvGraphicFramePr>
              <p:xfrm>
                <a:off x="9239504" y="285954"/>
                <a:ext cx="2310812" cy="6297408"/>
              </p:xfrm>
              <a:graphic>
                <a:graphicData uri="http://schemas.microsoft.com/office/drawing/2017/model3d">
                  <am3d:model3d r:embed="rId4">
                    <am3d:spPr>
                      <a:xfrm>
                        <a:off x="0" y="0"/>
                        <a:ext cx="2310812" cy="6297408"/>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45433" ay="-394146" az="-5178"/>
                      <am3d:postTrans dx="0" dy="0" dz="0"/>
                    </am3d:trans>
                    <am3d:raster rName="Office3DRenderer" rVer="16.0.8326">
                      <am3d:blip r:embed="rId5"/>
                    </am3d:raster>
                    <am3d:objViewport viewportSz="689715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モデル 3" descr="手 2">
                  <a:extLst>
                    <a:ext uri="{FF2B5EF4-FFF2-40B4-BE49-F238E27FC236}">
                      <a16:creationId xmlns:am3d="http://schemas.microsoft.com/office/drawing/2017/model3d" xmlns="" xmlns:a16="http://schemas.microsoft.com/office/drawing/2014/main" id="{2A04C98D-0F47-42C3-B4C3-DC0AA0FDAE8F}"/>
                    </a:ext>
                  </a:extLst>
                </p:cNvPr>
                <p:cNvPicPr>
                  <a:picLocks noGrp="1" noRot="1" noChangeAspect="1" noMove="1" noResize="1" noEditPoints="1" noAdjustHandles="1" noChangeArrowheads="1" noChangeShapeType="1" noCrop="1"/>
                </p:cNvPicPr>
                <p:nvPr/>
              </p:nvPicPr>
              <p:blipFill>
                <a:blip r:embed="rId6"/>
                <a:stretch>
                  <a:fillRect/>
                </a:stretch>
              </p:blipFill>
              <p:spPr>
                <a:xfrm>
                  <a:off x="9239504" y="285954"/>
                  <a:ext cx="2310812" cy="6297408"/>
                </a:xfrm>
                <a:prstGeom prst="rect">
                  <a:avLst/>
                </a:prstGeom>
              </p:spPr>
            </p:pic>
          </mc:Fallback>
        </mc:AlternateContent>
        <p:sp>
          <p:nvSpPr>
            <p:cNvPr id="18" name="楕円 17">
              <a:extLst>
                <a:ext uri="{FF2B5EF4-FFF2-40B4-BE49-F238E27FC236}">
                  <a16:creationId xmlns:a16="http://schemas.microsoft.com/office/drawing/2014/main" xmlns="" id="{0D5A5CE4-BF45-4DE3-80B3-77DF219D35D7}"/>
                </a:ext>
              </a:extLst>
            </p:cNvPr>
            <p:cNvSpPr/>
            <p:nvPr/>
          </p:nvSpPr>
          <p:spPr>
            <a:xfrm>
              <a:off x="9274900" y="3231766"/>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xmlns="" id="{6098BC05-0CD3-47CC-B440-A94D745C6780}"/>
                </a:ext>
              </a:extLst>
            </p:cNvPr>
            <p:cNvSpPr/>
            <p:nvPr/>
          </p:nvSpPr>
          <p:spPr>
            <a:xfrm>
              <a:off x="10675238" y="2890157"/>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xmlns="" id="{53FF1E9E-2CA0-4237-BCE3-05BE31BB30C3}"/>
                </a:ext>
              </a:extLst>
            </p:cNvPr>
            <p:cNvSpPr/>
            <p:nvPr/>
          </p:nvSpPr>
          <p:spPr>
            <a:xfrm>
              <a:off x="10854688" y="3480128"/>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xmlns="" id="{DF9A007A-FE07-44F6-A45D-93105CC818C9}"/>
                </a:ext>
              </a:extLst>
            </p:cNvPr>
            <p:cNvSpPr/>
            <p:nvPr/>
          </p:nvSpPr>
          <p:spPr>
            <a:xfrm>
              <a:off x="10488620" y="4044363"/>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矢印: 右 21">
              <a:extLst>
                <a:ext uri="{FF2B5EF4-FFF2-40B4-BE49-F238E27FC236}">
                  <a16:creationId xmlns:a16="http://schemas.microsoft.com/office/drawing/2014/main" xmlns="" id="{42510E75-E874-4D03-89E7-5916AC1C96E1}"/>
                </a:ext>
              </a:extLst>
            </p:cNvPr>
            <p:cNvSpPr/>
            <p:nvPr/>
          </p:nvSpPr>
          <p:spPr>
            <a:xfrm rot="9900000" flipH="1">
              <a:off x="9450786" y="3036172"/>
              <a:ext cx="1373136"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3" name="矢印: 右 22">
              <a:extLst>
                <a:ext uri="{FF2B5EF4-FFF2-40B4-BE49-F238E27FC236}">
                  <a16:creationId xmlns:a16="http://schemas.microsoft.com/office/drawing/2014/main" xmlns="" id="{16FE71A8-E45F-4FD7-AC78-377EF63C9C9C}"/>
                </a:ext>
              </a:extLst>
            </p:cNvPr>
            <p:cNvSpPr/>
            <p:nvPr/>
          </p:nvSpPr>
          <p:spPr>
            <a:xfrm rot="15049750" flipH="1">
              <a:off x="10608945" y="3129857"/>
              <a:ext cx="653765"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4" name="矢印: 右 23">
              <a:extLst>
                <a:ext uri="{FF2B5EF4-FFF2-40B4-BE49-F238E27FC236}">
                  <a16:creationId xmlns:a16="http://schemas.microsoft.com/office/drawing/2014/main" xmlns="" id="{15D34CDD-576B-4E3B-A813-04C23BB8CE02}"/>
                </a:ext>
              </a:extLst>
            </p:cNvPr>
            <p:cNvSpPr/>
            <p:nvPr/>
          </p:nvSpPr>
          <p:spPr>
            <a:xfrm rot="18429489" flipH="1">
              <a:off x="10515636" y="3729097"/>
              <a:ext cx="653765"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25" name="テキスト ボックス 24">
            <a:extLst>
              <a:ext uri="{FF2B5EF4-FFF2-40B4-BE49-F238E27FC236}">
                <a16:creationId xmlns:a16="http://schemas.microsoft.com/office/drawing/2014/main" xmlns="" id="{AF2806C7-11FE-47DB-BB7A-8B99D508C797}"/>
              </a:ext>
            </a:extLst>
          </p:cNvPr>
          <p:cNvSpPr txBox="1"/>
          <p:nvPr/>
        </p:nvSpPr>
        <p:spPr>
          <a:xfrm>
            <a:off x="8933377" y="2813755"/>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A</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26" name="テキスト ボックス 25">
            <a:extLst>
              <a:ext uri="{FF2B5EF4-FFF2-40B4-BE49-F238E27FC236}">
                <a16:creationId xmlns:a16="http://schemas.microsoft.com/office/drawing/2014/main" xmlns="" id="{2CA43D30-98AC-4F30-9EF1-929ACF9C0DFA}"/>
              </a:ext>
            </a:extLst>
          </p:cNvPr>
          <p:cNvSpPr txBox="1"/>
          <p:nvPr/>
        </p:nvSpPr>
        <p:spPr>
          <a:xfrm>
            <a:off x="10854688" y="2134739"/>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B</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27" name="テキスト ボックス 26">
            <a:extLst>
              <a:ext uri="{FF2B5EF4-FFF2-40B4-BE49-F238E27FC236}">
                <a16:creationId xmlns:a16="http://schemas.microsoft.com/office/drawing/2014/main" xmlns="" id="{8D059513-0203-42FA-9A59-4DF213708565}"/>
              </a:ext>
            </a:extLst>
          </p:cNvPr>
          <p:cNvSpPr txBox="1"/>
          <p:nvPr/>
        </p:nvSpPr>
        <p:spPr>
          <a:xfrm>
            <a:off x="11267776" y="3488974"/>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C</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28" name="テキスト ボックス 27">
            <a:extLst>
              <a:ext uri="{FF2B5EF4-FFF2-40B4-BE49-F238E27FC236}">
                <a16:creationId xmlns:a16="http://schemas.microsoft.com/office/drawing/2014/main" xmlns="" id="{2C464CE8-94BE-4DC5-95F1-1AA20BEA22F0}"/>
              </a:ext>
            </a:extLst>
          </p:cNvPr>
          <p:cNvSpPr txBox="1"/>
          <p:nvPr/>
        </p:nvSpPr>
        <p:spPr>
          <a:xfrm>
            <a:off x="11039135" y="4472415"/>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D</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29" name="テキスト ボックス 28">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22/25</a:t>
            </a:r>
          </a:p>
        </p:txBody>
      </p:sp>
    </p:spTree>
    <p:extLst>
      <p:ext uri="{BB962C8B-B14F-4D97-AF65-F5344CB8AC3E}">
        <p14:creationId xmlns:p14="http://schemas.microsoft.com/office/powerpoint/2010/main" val="110599768"/>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識別手法の問題</a:t>
            </a:r>
          </a:p>
        </p:txBody>
      </p:sp>
      <mc:AlternateContent xmlns:mc="http://schemas.openxmlformats.org/markup-compatibility/2006" xmlns:a14="http://schemas.microsoft.com/office/drawing/2010/main">
        <mc:Choice Requires="a14">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627511"/>
              </a:xfrm>
            </p:spPr>
            <p:txBody>
              <a:bodyPr>
                <a:normAutofit fontScale="92500" lnSpcReduction="10000"/>
              </a:bodyPr>
              <a:lstStyle/>
              <a:p>
                <a:pPr>
                  <a:buFont typeface="Wingdings" panose="05000000000000000000" pitchFamily="2" charset="2"/>
                  <a:buChar char="l"/>
                </a:pPr>
                <a:r>
                  <a:rPr kumimoji="1" lang="ja-JP" altLang="en-US" dirty="0"/>
                  <a:t>指を曲げた状態（</a:t>
                </a:r>
                <a:r>
                  <a:rPr kumimoji="1" lang="en-US" altLang="ja-JP" dirty="0"/>
                  <a:t>90</a:t>
                </a:r>
                <a:r>
                  <a:rPr kumimoji="1" lang="ja-JP" altLang="en-US" dirty="0"/>
                  <a:t>度）と折り畳んだ状態（</a:t>
                </a:r>
                <a:r>
                  <a:rPr kumimoji="1" lang="en-US" altLang="ja-JP" dirty="0"/>
                  <a:t>180</a:t>
                </a:r>
                <a:r>
                  <a:rPr kumimoji="1" lang="ja-JP" altLang="en-US" dirty="0"/>
                  <a:t>度）の　　　　　　区別が不可能</a:t>
                </a:r>
                <a:endParaRPr kumimoji="1" lang="en-US" altLang="ja-JP" dirty="0"/>
              </a:p>
              <a:p>
                <a:pPr>
                  <a:buFont typeface="Wingdings" panose="05000000000000000000" pitchFamily="2" charset="2"/>
                  <a:buChar char="l"/>
                </a:pPr>
                <a14:m>
                  <m:oMath xmlns:m="http://schemas.openxmlformats.org/officeDocument/2006/math">
                    <m:r>
                      <m:rPr>
                        <m:nor/>
                      </m:rPr>
                      <a:rPr lang="en-US" altLang="ja-JP" dirty="0"/>
                      <m:t>U</m:t>
                    </m:r>
                    <m:r>
                      <m:rPr>
                        <m:nor/>
                      </m:rPr>
                      <a:rPr lang="en-US" altLang="ja-JP" baseline="-25000" dirty="0"/>
                      <m:t>1</m:t>
                    </m:r>
                    <m:r>
                      <a:rPr lang="ja-JP" altLang="en-US" i="1" dirty="0">
                        <a:latin typeface="Cambria Math" panose="02040503050406030204" pitchFamily="18" charset="0"/>
                      </a:rPr>
                      <m:t>＝</m:t>
                    </m:r>
                    <m:r>
                      <a:rPr lang="en-US" altLang="ja-JP" b="1" i="1" dirty="0">
                        <a:latin typeface="Cambria Math" panose="02040503050406030204" pitchFamily="18" charset="0"/>
                      </a:rPr>
                      <m:t>𝑨𝑩</m:t>
                    </m:r>
                    <m:r>
                      <a:rPr lang="ja-JP" altLang="en-US" b="1" i="1" dirty="0">
                        <a:latin typeface="Cambria Math" panose="02040503050406030204" pitchFamily="18" charset="0"/>
                      </a:rPr>
                      <m:t>・</m:t>
                    </m:r>
                    <m:r>
                      <a:rPr lang="en-US" altLang="ja-JP" b="1" i="1" dirty="0">
                        <a:latin typeface="Cambria Math" panose="02040503050406030204" pitchFamily="18" charset="0"/>
                      </a:rPr>
                      <m:t>𝑩𝑪</m:t>
                    </m:r>
                    <m:r>
                      <a:rPr lang="ja-JP" altLang="en-US" b="1" i="1" dirty="0" smtClean="0">
                        <a:latin typeface="Cambria Math"/>
                      </a:rPr>
                      <m:t>　　</m:t>
                    </m:r>
                    <m:r>
                      <m:rPr>
                        <m:nor/>
                      </m:rPr>
                      <a:rPr lang="en-US" altLang="ja-JP" dirty="0"/>
                      <m:t>U</m:t>
                    </m:r>
                    <m:r>
                      <a:rPr lang="en-US" altLang="ja-JP" i="1" baseline="-25000" dirty="0">
                        <a:latin typeface="Cambria Math" panose="02040503050406030204" pitchFamily="18" charset="0"/>
                      </a:rPr>
                      <m:t>2</m:t>
                    </m:r>
                    <m:r>
                      <a:rPr lang="ja-JP" altLang="en-US" i="1" dirty="0">
                        <a:latin typeface="Cambria Math" panose="02040503050406030204" pitchFamily="18" charset="0"/>
                      </a:rPr>
                      <m:t>＝</m:t>
                    </m:r>
                    <m:r>
                      <a:rPr lang="en-US" altLang="ja-JP" b="1" i="1" dirty="0">
                        <a:latin typeface="Cambria Math" panose="02040503050406030204" pitchFamily="18" charset="0"/>
                      </a:rPr>
                      <m:t>𝑩𝑪</m:t>
                    </m:r>
                    <m:r>
                      <a:rPr lang="ja-JP" altLang="en-US" b="1" i="1" dirty="0">
                        <a:latin typeface="Cambria Math" panose="02040503050406030204" pitchFamily="18" charset="0"/>
                      </a:rPr>
                      <m:t>・</m:t>
                    </m:r>
                    <m:r>
                      <a:rPr lang="en-US" altLang="ja-JP" b="1" i="1" dirty="0">
                        <a:latin typeface="Cambria Math" panose="02040503050406030204" pitchFamily="18" charset="0"/>
                      </a:rPr>
                      <m:t>𝑪𝑫</m:t>
                    </m:r>
                  </m:oMath>
                </a14:m>
                <a:endParaRPr lang="en-US" altLang="ja-JP" b="1" i="1" dirty="0"/>
              </a:p>
              <a:p>
                <a:pPr>
                  <a:buFont typeface="Wingdings" panose="05000000000000000000" pitchFamily="2" charset="2"/>
                  <a:buChar char="l"/>
                </a:pPr>
                <a14:m>
                  <m:oMath xmlns:m="http://schemas.openxmlformats.org/officeDocument/2006/math">
                    <m:r>
                      <m:rPr>
                        <m:nor/>
                      </m:rPr>
                      <a:rPr lang="en-US" altLang="ja-JP" dirty="0"/>
                      <m:t>U</m:t>
                    </m:r>
                    <m:r>
                      <a:rPr lang="ja-JP" altLang="en-US" i="1" dirty="0">
                        <a:latin typeface="Cambria Math" panose="02040503050406030204" pitchFamily="18" charset="0"/>
                      </a:rPr>
                      <m:t>＝</m:t>
                    </m:r>
                    <m:r>
                      <m:rPr>
                        <m:nor/>
                      </m:rPr>
                      <a:rPr lang="en-US" altLang="ja-JP" dirty="0"/>
                      <m:t>U</m:t>
                    </m:r>
                    <m:r>
                      <m:rPr>
                        <m:nor/>
                      </m:rPr>
                      <a:rPr lang="en-US" altLang="ja-JP" baseline="-25000" dirty="0"/>
                      <m:t>1</m:t>
                    </m:r>
                    <m:r>
                      <m:rPr>
                        <m:nor/>
                      </m:rPr>
                      <a:rPr lang="en-US" altLang="ja-JP" dirty="0"/>
                      <m:t>U</m:t>
                    </m:r>
                    <m:r>
                      <a:rPr lang="en-US" altLang="ja-JP" i="1" baseline="-25000" dirty="0">
                        <a:latin typeface="Cambria Math" panose="02040503050406030204" pitchFamily="18" charset="0"/>
                      </a:rPr>
                      <m:t>2</m:t>
                    </m:r>
                  </m:oMath>
                </a14:m>
                <a:endParaRPr lang="en-US" altLang="ja-JP" b="1" i="1" dirty="0"/>
              </a:p>
              <a:p>
                <a:pPr>
                  <a:buFont typeface="Wingdings" panose="05000000000000000000" pitchFamily="2" charset="2"/>
                  <a:buChar char="l"/>
                </a:pPr>
                <a:r>
                  <a:rPr lang="ja-JP" altLang="en-US" dirty="0"/>
                  <a:t>曲げた状態：　　　</a:t>
                </a:r>
                <a14:m>
                  <m:oMath xmlns:m="http://schemas.openxmlformats.org/officeDocument/2006/math">
                    <m:r>
                      <m:rPr>
                        <m:nor/>
                      </m:rPr>
                      <a:rPr lang="en-US" altLang="ja-JP" dirty="0"/>
                      <m:t>U</m:t>
                    </m:r>
                    <m:r>
                      <a:rPr lang="ja-JP" altLang="en-US" i="1" dirty="0">
                        <a:latin typeface="Cambria Math" panose="02040503050406030204" pitchFamily="18" charset="0"/>
                      </a:rPr>
                      <m:t>＝</m:t>
                    </m:r>
                    <m:r>
                      <a:rPr lang="en-US" altLang="ja-JP" i="1" dirty="0">
                        <a:latin typeface="Cambria Math"/>
                      </a:rPr>
                      <m:t>0.</m:t>
                    </m:r>
                    <m:r>
                      <a:rPr lang="en-US" altLang="ja-JP" i="1" dirty="0">
                        <a:latin typeface="Cambria Math" panose="02040503050406030204" pitchFamily="18" charset="0"/>
                      </a:rPr>
                      <m:t>7</m:t>
                    </m:r>
                    <m:r>
                      <a:rPr lang="en-US" altLang="ja-JP" dirty="0">
                        <a:latin typeface="Cambria Math" panose="02040503050406030204" pitchFamily="18" charset="0"/>
                      </a:rPr>
                      <m:t>×</m:t>
                    </m:r>
                    <m:r>
                      <a:rPr lang="en-US" altLang="ja-JP" i="1" dirty="0">
                        <a:latin typeface="Cambria Math"/>
                      </a:rPr>
                      <m:t>0.</m:t>
                    </m:r>
                    <m:r>
                      <a:rPr lang="en-US" altLang="ja-JP" i="1" dirty="0">
                        <a:latin typeface="Cambria Math" panose="02040503050406030204" pitchFamily="18" charset="0"/>
                      </a:rPr>
                      <m:t>7</m:t>
                    </m:r>
                    <m:r>
                      <a:rPr lang="ja-JP" altLang="en-US" i="1" dirty="0">
                        <a:latin typeface="Cambria Math" panose="02040503050406030204" pitchFamily="18" charset="0"/>
                      </a:rPr>
                      <m:t>＝</m:t>
                    </m:r>
                    <m:r>
                      <a:rPr lang="en-US" altLang="ja-JP" i="1" dirty="0">
                        <a:latin typeface="Cambria Math"/>
                      </a:rPr>
                      <m:t>0.5</m:t>
                    </m:r>
                  </m:oMath>
                </a14:m>
                <a:endParaRPr lang="en-US" altLang="ja-JP" b="1" i="1" dirty="0">
                  <a:latin typeface="ＭＳ ゴシック" panose="020B0609070205080204" pitchFamily="49" charset="-128"/>
                  <a:ea typeface="ＭＳ ゴシック" panose="020B0609070205080204" pitchFamily="49" charset="-128"/>
                </a:endParaRPr>
              </a:p>
              <a:p>
                <a:pPr>
                  <a:buFont typeface="Wingdings" panose="05000000000000000000" pitchFamily="2" charset="2"/>
                  <a:buChar char="l"/>
                </a:pPr>
                <a:r>
                  <a:rPr lang="ja-JP" altLang="en-US" dirty="0"/>
                  <a:t>折り畳んだ状態： </a:t>
                </a:r>
                <a14:m>
                  <m:oMath xmlns:m="http://schemas.openxmlformats.org/officeDocument/2006/math">
                    <m:r>
                      <m:rPr>
                        <m:nor/>
                      </m:rPr>
                      <a:rPr lang="en-US" altLang="ja-JP" dirty="0"/>
                      <m:t>U</m:t>
                    </m:r>
                    <m:r>
                      <a:rPr lang="ja-JP" altLang="en-US" i="1" dirty="0">
                        <a:latin typeface="Cambria Math" panose="02040503050406030204" pitchFamily="18" charset="0"/>
                      </a:rPr>
                      <m:t>＝</m:t>
                    </m:r>
                    <m:r>
                      <a:rPr lang="en-US" altLang="ja-JP" b="0" i="1" dirty="0" smtClean="0">
                        <a:latin typeface="Cambria Math"/>
                      </a:rPr>
                      <m:t>0</m:t>
                    </m:r>
                    <m:r>
                      <a:rPr lang="en-US" altLang="ja-JP" dirty="0">
                        <a:latin typeface="Cambria Math" panose="02040503050406030204" pitchFamily="18" charset="0"/>
                      </a:rPr>
                      <m:t>×</m:t>
                    </m:r>
                    <m:r>
                      <a:rPr lang="en-US" altLang="ja-JP" i="1" dirty="0">
                        <a:latin typeface="Cambria Math"/>
                      </a:rPr>
                      <m:t>0</m:t>
                    </m:r>
                    <m:r>
                      <a:rPr lang="ja-JP" altLang="en-US" i="1" dirty="0">
                        <a:latin typeface="Cambria Math" panose="02040503050406030204" pitchFamily="18" charset="0"/>
                      </a:rPr>
                      <m:t>＝</m:t>
                    </m:r>
                    <m:r>
                      <a:rPr lang="en-US" altLang="ja-JP" i="1" dirty="0">
                        <a:latin typeface="Cambria Math"/>
                      </a:rPr>
                      <m:t>0</m:t>
                    </m:r>
                  </m:oMath>
                </a14:m>
                <a:endParaRPr lang="en-US" altLang="ja-JP" dirty="0"/>
              </a:p>
              <a:p>
                <a:pPr>
                  <a:buFont typeface="Wingdings" panose="05000000000000000000" pitchFamily="2" charset="2"/>
                  <a:buChar char="l"/>
                </a:pPr>
                <a:r>
                  <a:rPr lang="ja-JP" altLang="en-US" dirty="0"/>
                  <a:t>差が少なく検出が困難</a:t>
                </a:r>
                <a:endParaRPr lang="en-US" altLang="ja-JP" dirty="0"/>
              </a:p>
              <a:p>
                <a:pPr>
                  <a:buFont typeface="Wingdings" panose="05000000000000000000" pitchFamily="2" charset="2"/>
                  <a:buChar char="l"/>
                </a:pPr>
                <a:r>
                  <a:rPr lang="ja-JP" altLang="en-US" dirty="0"/>
                  <a:t>手話では明確に折り曲げ角を指定</a:t>
                </a:r>
                <a:endParaRPr lang="en-US" altLang="ja-JP" dirty="0"/>
              </a:p>
              <a:p>
                <a:pPr>
                  <a:buFont typeface="Wingdings" panose="05000000000000000000" pitchFamily="2" charset="2"/>
                  <a:buChar char="l"/>
                </a:pPr>
                <a:r>
                  <a:rPr lang="ja-JP" altLang="en-US" dirty="0"/>
                  <a:t>大きく異なると誤りの原因</a:t>
                </a:r>
                <a:endParaRPr kumimoji="1" lang="en-US" altLang="ja-JP" dirty="0"/>
              </a:p>
              <a:p>
                <a:pPr>
                  <a:buFont typeface="Wingdings" panose="05000000000000000000" pitchFamily="2" charset="2"/>
                  <a:buChar char="l"/>
                </a:pPr>
                <a:endParaRPr kumimoji="1" lang="en-US" altLang="ja-JP" dirty="0"/>
              </a:p>
              <a:p>
                <a:pPr>
                  <a:buFont typeface="Wingdings" panose="05000000000000000000" pitchFamily="2" charset="2"/>
                  <a:buChar char="l"/>
                </a:pPr>
                <a:endParaRPr kumimoji="1" lang="ja-JP" altLang="en-US" dirty="0"/>
              </a:p>
            </p:txBody>
          </p:sp>
        </mc:Choice>
        <mc:Fallback xmlns="">
          <p:sp>
            <p:nvSpPr>
              <p:cNvPr id="3" name="コンテンツ プレースホルダー 2">
                <a:extLst>
                  <a:ext uri="{FF2B5EF4-FFF2-40B4-BE49-F238E27FC236}">
                    <a16:creationId xmlns:a16="http://schemas.microsoft.com/office/drawing/2014/main" xmlns:a14="http://schemas.microsoft.com/office/drawing/2010/main" xmlns="" id="{FD4F6D6D-94A0-4535-9D1A-058CBC0FC65D}"/>
                  </a:ext>
                </a:extLst>
              </p:cNvPr>
              <p:cNvSpPr>
                <a:spLocks noGrp="1" noRot="1" noChangeAspect="1" noMove="1" noResize="1" noEditPoints="1" noAdjustHandles="1" noChangeArrowheads="1" noChangeShapeType="1" noTextEdit="1"/>
              </p:cNvSpPr>
              <p:nvPr>
                <p:ph idx="1"/>
              </p:nvPr>
            </p:nvSpPr>
            <p:spPr>
              <a:xfrm>
                <a:off x="838200" y="1820863"/>
                <a:ext cx="10515600" cy="4627511"/>
              </a:xfrm>
              <a:blipFill rotWithShape="1">
                <a:blip r:embed="rId4"/>
                <a:stretch>
                  <a:fillRect l="-1217" t="-3294" b="-1186"/>
                </a:stretch>
              </a:blipFill>
            </p:spPr>
            <p:txBody>
              <a:bodyPr/>
              <a:lstStyle/>
              <a:p>
                <a:r>
                  <a:rPr lang="ja-JP" altLang="en-US">
                    <a:noFill/>
                  </a:rPr>
                  <a:t> </a:t>
                </a:r>
              </a:p>
            </p:txBody>
          </p:sp>
        </mc:Fallback>
      </mc:AlternateContent>
      <p:sp>
        <p:nvSpPr>
          <p:cNvPr id="4" name="テキスト ボックス 3">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23/25</a:t>
            </a:r>
          </a:p>
        </p:txBody>
      </p:sp>
    </p:spTree>
    <p:extLst>
      <p:ext uri="{BB962C8B-B14F-4D97-AF65-F5344CB8AC3E}">
        <p14:creationId xmlns:p14="http://schemas.microsoft.com/office/powerpoint/2010/main" val="23359624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normAutofit/>
          </a:bodyPr>
          <a:lstStyle/>
          <a:p>
            <a:r>
              <a:rPr kumimoji="1" lang="ja-JP" altLang="en-US" dirty="0"/>
              <a:t>指曲げ伸ばしの識別手法（新手法）</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endParaRPr lang="en-US" altLang="ja-JP" dirty="0"/>
          </a:p>
          <a:p>
            <a:pPr>
              <a:buFont typeface="Wingdings" panose="05000000000000000000" pitchFamily="2" charset="2"/>
              <a:buChar char="l"/>
            </a:pPr>
            <a:endParaRPr kumimoji="1" lang="ja-JP" altLang="en-US" dirty="0"/>
          </a:p>
        </p:txBody>
      </p:sp>
      <mc:AlternateContent xmlns:mc="http://schemas.openxmlformats.org/markup-compatibility/2006" xmlns:a14="http://schemas.microsoft.com/office/drawing/2010/main">
        <mc:Choice Requires="a14">
          <p:sp>
            <p:nvSpPr>
              <p:cNvPr id="5" name="コンテンツ プレースホルダー 2">
                <a:extLst>
                  <a:ext uri="{FF2B5EF4-FFF2-40B4-BE49-F238E27FC236}">
                    <a16:creationId xmlns:a16="http://schemas.microsoft.com/office/drawing/2014/main" xmlns="" id="{199991DD-0BBF-4122-8E30-9BDD73203CF5}"/>
                  </a:ext>
                </a:extLst>
              </p:cNvPr>
              <p:cNvSpPr txBox="1">
                <a:spLocks/>
              </p:cNvSpPr>
              <p:nvPr/>
            </p:nvSpPr>
            <p:spPr>
              <a:xfrm>
                <a:off x="838200" y="1820863"/>
                <a:ext cx="8082708" cy="51213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a:buFont typeface="Wingdings" panose="05000000000000000000" pitchFamily="2" charset="2"/>
                  <a:buChar char="l"/>
                </a:pPr>
                <a14:m>
                  <m:oMath xmlns:m="http://schemas.openxmlformats.org/officeDocument/2006/math">
                    <m:r>
                      <m:rPr>
                        <m:nor/>
                      </m:rPr>
                      <a:rPr lang="en-US" altLang="ja-JP" sz="2800" dirty="0"/>
                      <m:t>U</m:t>
                    </m:r>
                    <m:r>
                      <a:rPr lang="ja-JP" altLang="en-US" sz="2800" i="1" dirty="0">
                        <a:latin typeface="Cambria Math" panose="02040503050406030204" pitchFamily="18" charset="0"/>
                      </a:rPr>
                      <m:t>＝</m:t>
                    </m:r>
                    <m:r>
                      <a:rPr lang="en-US" altLang="ja-JP" sz="2800" b="1" i="1" dirty="0">
                        <a:latin typeface="Cambria Math" panose="02040503050406030204" pitchFamily="18" charset="0"/>
                      </a:rPr>
                      <m:t>𝑨𝑩</m:t>
                    </m:r>
                    <m:r>
                      <a:rPr lang="ja-JP" altLang="en-US" sz="2800" b="1" i="1" dirty="0">
                        <a:latin typeface="Cambria Math" panose="02040503050406030204" pitchFamily="18" charset="0"/>
                      </a:rPr>
                      <m:t>・</m:t>
                    </m:r>
                    <m:r>
                      <a:rPr lang="en-US" altLang="ja-JP" sz="2800" b="1" i="1" dirty="0">
                        <a:latin typeface="Cambria Math" panose="02040503050406030204" pitchFamily="18" charset="0"/>
                      </a:rPr>
                      <m:t>𝑪𝑫</m:t>
                    </m:r>
                  </m:oMath>
                </a14:m>
                <a:endParaRPr lang="en-US" altLang="ja-JP" sz="2800" b="1" i="1" dirty="0"/>
              </a:p>
              <a:p>
                <a:pPr>
                  <a:buFont typeface="Wingdings" panose="05000000000000000000" pitchFamily="2" charset="2"/>
                  <a:buChar char="l"/>
                </a:pPr>
                <a:endParaRPr lang="en-US" altLang="ja-JP" sz="2400" dirty="0"/>
              </a:p>
              <a:p>
                <a:pPr marL="0" indent="0">
                  <a:buNone/>
                </a:pPr>
                <a:endParaRPr lang="en-US" altLang="ja-JP" sz="2800" dirty="0"/>
              </a:p>
              <a:p>
                <a:pPr>
                  <a:buFont typeface="Wingdings" panose="05000000000000000000" pitchFamily="2" charset="2"/>
                  <a:buChar char="l"/>
                </a:pPr>
                <a:r>
                  <a:rPr lang="ja-JP" altLang="en-US" sz="2800" dirty="0"/>
                  <a:t>指が・・・</a:t>
                </a:r>
                <a:endParaRPr lang="en-US" altLang="ja-JP" sz="2800" dirty="0"/>
              </a:p>
              <a:p>
                <a:pPr lvl="1">
                  <a:buFont typeface="Wingdings" panose="05000000000000000000" pitchFamily="2" charset="2"/>
                  <a:buChar char="l"/>
                </a:pPr>
                <a:r>
                  <a:rPr lang="ja-JP" altLang="en-US" sz="2400" dirty="0"/>
                  <a:t>伸びていれば値は１に近づく</a:t>
                </a:r>
                <a:endParaRPr lang="en-US" altLang="ja-JP" sz="2400" dirty="0"/>
              </a:p>
              <a:p>
                <a:pPr lvl="1">
                  <a:buFont typeface="Wingdings" panose="05000000000000000000" pitchFamily="2" charset="2"/>
                  <a:buChar char="l"/>
                </a:pPr>
                <a:r>
                  <a:rPr lang="ja-JP" altLang="en-US" sz="2400" dirty="0"/>
                  <a:t>直角に曲がった状態であれば</a:t>
                </a:r>
                <a:r>
                  <a:rPr lang="en-US" altLang="ja-JP" sz="2400" dirty="0"/>
                  <a:t>0</a:t>
                </a:r>
                <a:r>
                  <a:rPr lang="ja-JP" altLang="en-US" sz="2400" dirty="0"/>
                  <a:t>に近づく</a:t>
                </a:r>
                <a:endParaRPr lang="en-US" altLang="ja-JP" sz="2400" dirty="0"/>
              </a:p>
              <a:p>
                <a:pPr lvl="1">
                  <a:buFont typeface="Wingdings" panose="05000000000000000000" pitchFamily="2" charset="2"/>
                  <a:buChar char="l"/>
                </a:pPr>
                <a:r>
                  <a:rPr lang="ja-JP" altLang="en-US" sz="2400" dirty="0"/>
                  <a:t>折り畳んだ状態であれば</a:t>
                </a:r>
                <a:r>
                  <a:rPr lang="en-US" altLang="ja-JP" sz="2400" dirty="0"/>
                  <a:t>-1</a:t>
                </a:r>
                <a:r>
                  <a:rPr lang="ja-JP" altLang="en-US" sz="2400" dirty="0"/>
                  <a:t>に近づく</a:t>
                </a:r>
                <a:endParaRPr lang="en-US" altLang="ja-JP" sz="2400" dirty="0"/>
              </a:p>
              <a:p>
                <a:pPr>
                  <a:buFont typeface="Wingdings" panose="05000000000000000000" pitchFamily="2" charset="2"/>
                  <a:buChar char="l"/>
                </a:pPr>
                <a:endParaRPr lang="en-US" altLang="ja-JP" sz="2400" dirty="0"/>
              </a:p>
              <a:p>
                <a:pPr>
                  <a:buFont typeface="Wingdings" panose="05000000000000000000" pitchFamily="2" charset="2"/>
                  <a:buChar char="l"/>
                </a:pPr>
                <a:r>
                  <a:rPr lang="en-US" altLang="ja-JP" sz="2400" dirty="0"/>
                  <a:t>3</a:t>
                </a:r>
                <a:r>
                  <a:rPr lang="ja-JP" altLang="en-US" sz="2400" dirty="0" err="1"/>
                  <a:t>つの</a:t>
                </a:r>
                <a:r>
                  <a:rPr lang="ja-JP" altLang="en-US" sz="2400"/>
                  <a:t>状態を</a:t>
                </a:r>
                <a:r>
                  <a:rPr lang="ja-JP" altLang="en-US" sz="2400" dirty="0"/>
                  <a:t>基準にしきい値を用いて判別する</a:t>
                </a:r>
                <a:endParaRPr lang="en-US" altLang="ja-JP" sz="2400" dirty="0"/>
              </a:p>
              <a:p>
                <a:pPr>
                  <a:buFont typeface="Wingdings" panose="05000000000000000000" pitchFamily="2" charset="2"/>
                  <a:buChar char="l"/>
                </a:pPr>
                <a:r>
                  <a:rPr lang="ja-JP" altLang="en-US" sz="2800" dirty="0"/>
                  <a:t>従来手法より細かい動作が識別可能</a:t>
                </a:r>
              </a:p>
            </p:txBody>
          </p:sp>
        </mc:Choice>
        <mc:Fallback xmlns="">
          <p:sp>
            <p:nvSpPr>
              <p:cNvPr id="5" name="コンテンツ プレースホルダー 2">
                <a:extLst>
                  <a:ext uri="{FF2B5EF4-FFF2-40B4-BE49-F238E27FC236}">
                    <a16:creationId xmlns:a16="http://schemas.microsoft.com/office/drawing/2014/main" xmlns:a14="http://schemas.microsoft.com/office/drawing/2010/main" xmlns="" id="{199991DD-0BBF-4122-8E30-9BDD73203CF5}"/>
                  </a:ext>
                </a:extLst>
              </p:cNvPr>
              <p:cNvSpPr txBox="1">
                <a:spLocks noRot="1" noChangeAspect="1" noMove="1" noResize="1" noEditPoints="1" noAdjustHandles="1" noChangeArrowheads="1" noChangeShapeType="1" noTextEdit="1"/>
              </p:cNvSpPr>
              <p:nvPr/>
            </p:nvSpPr>
            <p:spPr>
              <a:xfrm>
                <a:off x="838200" y="1820863"/>
                <a:ext cx="8082708" cy="5121358"/>
              </a:xfrm>
              <a:prstGeom prst="rect">
                <a:avLst/>
              </a:prstGeom>
              <a:blipFill rotWithShape="1">
                <a:blip r:embed="rId3"/>
                <a:stretch>
                  <a:fillRect l="-1358"/>
                </a:stretch>
              </a:blipFill>
            </p:spPr>
            <p:txBody>
              <a:bodyPr/>
              <a:lstStyle/>
              <a:p>
                <a:r>
                  <a:rPr lang="ja-JP" altLang="en-US">
                    <a:noFill/>
                  </a:rPr>
                  <a:t> </a:t>
                </a:r>
              </a:p>
            </p:txBody>
          </p:sp>
        </mc:Fallback>
      </mc:AlternateContent>
      <p:sp>
        <p:nvSpPr>
          <p:cNvPr id="15" name="下矢印 3">
            <a:extLst>
              <a:ext uri="{FF2B5EF4-FFF2-40B4-BE49-F238E27FC236}">
                <a16:creationId xmlns:a16="http://schemas.microsoft.com/office/drawing/2014/main" xmlns="" id="{D1805642-3FBC-4EDC-BB82-4C899AE0D3EA}"/>
              </a:ext>
            </a:extLst>
          </p:cNvPr>
          <p:cNvSpPr/>
          <p:nvPr/>
        </p:nvSpPr>
        <p:spPr>
          <a:xfrm>
            <a:off x="2091361" y="2553402"/>
            <a:ext cx="494043" cy="494043"/>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dirty="0"/>
          </a:p>
        </p:txBody>
      </p:sp>
      <mc:AlternateContent xmlns:mc="http://schemas.openxmlformats.org/markup-compatibility/2006">
        <mc:Choice xmlns:am3d="http://schemas.microsoft.com/office/drawing/2017/model3d" xmlns="" Requires="am3d">
          <p:graphicFrame>
            <p:nvGraphicFramePr>
              <p:cNvPr id="53" name="3D モデル 52" descr="手 2">
                <a:extLst>
                  <a:ext uri="{FF2B5EF4-FFF2-40B4-BE49-F238E27FC236}">
                    <a16:creationId xmlns:a16="http://schemas.microsoft.com/office/drawing/2014/main" id="{701CE952-3B5A-4026-85C8-97E5FD58A0F6}"/>
                  </a:ext>
                </a:extLst>
              </p:cNvPr>
              <p:cNvGraphicFramePr>
                <a:graphicFrameLocks noChangeAspect="1"/>
              </p:cNvGraphicFramePr>
              <p:nvPr>
                <p:extLst>
                  <p:ext uri="{D42A27DB-BD31-4B8C-83A1-F6EECF244321}">
                    <p14:modId xmlns:p14="http://schemas.microsoft.com/office/powerpoint/2010/main" val="671375428"/>
                  </p:ext>
                </p:extLst>
              </p:nvPr>
            </p:nvGraphicFramePr>
            <p:xfrm>
              <a:off x="9256624" y="285954"/>
              <a:ext cx="2310812" cy="6297408"/>
            </p:xfrm>
            <a:graphic>
              <a:graphicData uri="http://schemas.microsoft.com/office/drawing/2017/model3d">
                <am3d:model3d r:embed="rId4">
                  <am3d:spPr>
                    <a:xfrm>
                      <a:off x="0" y="0"/>
                      <a:ext cx="2310812" cy="6297408"/>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45433" ay="-394146" az="-5178"/>
                    <am3d:postTrans dx="0" dy="0" dz="0"/>
                  </am3d:trans>
                  <am3d:raster rName="Office3DRenderer" rVer="16.0.8326">
                    <am3d:blip r:embed="rId5"/>
                  </am3d:raster>
                  <am3d:objViewport viewportSz="689715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3" name="3D モデル 52" descr="手 2">
                <a:extLst>
                  <a:ext uri="{FF2B5EF4-FFF2-40B4-BE49-F238E27FC236}">
                    <a16:creationId xmlns="" xmlns:a16="http://schemas.microsoft.com/office/drawing/2014/main" xmlns:am3d="http://schemas.microsoft.com/office/drawing/2017/model3d" id="{701CE952-3B5A-4026-85C8-97E5FD58A0F6}"/>
                  </a:ext>
                </a:extLst>
              </p:cNvPr>
              <p:cNvPicPr>
                <a:picLocks noGrp="1" noRot="1" noChangeAspect="1" noMove="1" noResize="1" noEditPoints="1" noAdjustHandles="1" noChangeArrowheads="1" noChangeShapeType="1" noCrop="1"/>
              </p:cNvPicPr>
              <p:nvPr/>
            </p:nvPicPr>
            <p:blipFill>
              <a:blip r:embed="rId6"/>
              <a:stretch>
                <a:fillRect/>
              </a:stretch>
            </p:blipFill>
            <p:spPr>
              <a:xfrm>
                <a:off x="9256624" y="285954"/>
                <a:ext cx="2310812" cy="6297408"/>
              </a:xfrm>
              <a:prstGeom prst="rect">
                <a:avLst/>
              </a:prstGeom>
            </p:spPr>
          </p:pic>
        </mc:Fallback>
      </mc:AlternateContent>
      <p:sp>
        <p:nvSpPr>
          <p:cNvPr id="54" name="楕円 53">
            <a:extLst>
              <a:ext uri="{FF2B5EF4-FFF2-40B4-BE49-F238E27FC236}">
                <a16:creationId xmlns:a16="http://schemas.microsoft.com/office/drawing/2014/main" xmlns="" id="{34B0E044-51E8-42AA-93DE-7FC2F8217AC2}"/>
              </a:ext>
            </a:extLst>
          </p:cNvPr>
          <p:cNvSpPr/>
          <p:nvPr/>
        </p:nvSpPr>
        <p:spPr>
          <a:xfrm>
            <a:off x="9292020" y="3231766"/>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xmlns="" id="{A50A1C2C-0318-43CC-8CF4-1CB85AFBE3B9}"/>
              </a:ext>
            </a:extLst>
          </p:cNvPr>
          <p:cNvSpPr/>
          <p:nvPr/>
        </p:nvSpPr>
        <p:spPr>
          <a:xfrm>
            <a:off x="10692358" y="2890157"/>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楕円 55">
            <a:extLst>
              <a:ext uri="{FF2B5EF4-FFF2-40B4-BE49-F238E27FC236}">
                <a16:creationId xmlns:a16="http://schemas.microsoft.com/office/drawing/2014/main" xmlns="" id="{B73004DF-53C3-403D-85B0-7AF9D95F4570}"/>
              </a:ext>
            </a:extLst>
          </p:cNvPr>
          <p:cNvSpPr/>
          <p:nvPr/>
        </p:nvSpPr>
        <p:spPr>
          <a:xfrm>
            <a:off x="10871808" y="3480128"/>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a:extLst>
              <a:ext uri="{FF2B5EF4-FFF2-40B4-BE49-F238E27FC236}">
                <a16:creationId xmlns:a16="http://schemas.microsoft.com/office/drawing/2014/main" xmlns="" id="{3F5A1C89-BD59-4095-9C18-1CCF8F81CCE1}"/>
              </a:ext>
            </a:extLst>
          </p:cNvPr>
          <p:cNvSpPr/>
          <p:nvPr/>
        </p:nvSpPr>
        <p:spPr>
          <a:xfrm>
            <a:off x="10505740" y="4044363"/>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矢印: 右 57">
            <a:extLst>
              <a:ext uri="{FF2B5EF4-FFF2-40B4-BE49-F238E27FC236}">
                <a16:creationId xmlns:a16="http://schemas.microsoft.com/office/drawing/2014/main" xmlns="" id="{D9B814DA-FBE1-4106-9F38-E7028398344C}"/>
              </a:ext>
            </a:extLst>
          </p:cNvPr>
          <p:cNvSpPr/>
          <p:nvPr/>
        </p:nvSpPr>
        <p:spPr>
          <a:xfrm rot="9900000" flipH="1">
            <a:off x="9467906" y="3036172"/>
            <a:ext cx="1373136"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9" name="矢印: 右 58">
            <a:extLst>
              <a:ext uri="{FF2B5EF4-FFF2-40B4-BE49-F238E27FC236}">
                <a16:creationId xmlns:a16="http://schemas.microsoft.com/office/drawing/2014/main" xmlns="" id="{249B73F2-C583-43D5-9F44-62A2EA60D532}"/>
              </a:ext>
            </a:extLst>
          </p:cNvPr>
          <p:cNvSpPr/>
          <p:nvPr/>
        </p:nvSpPr>
        <p:spPr>
          <a:xfrm rot="18429489" flipH="1">
            <a:off x="10532756" y="3729097"/>
            <a:ext cx="653765"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60" name="テキスト ボックス 59">
            <a:extLst>
              <a:ext uri="{FF2B5EF4-FFF2-40B4-BE49-F238E27FC236}">
                <a16:creationId xmlns:a16="http://schemas.microsoft.com/office/drawing/2014/main" xmlns="" id="{4ABB6D54-BB2E-4816-8328-744A428B8597}"/>
              </a:ext>
            </a:extLst>
          </p:cNvPr>
          <p:cNvSpPr txBox="1"/>
          <p:nvPr/>
        </p:nvSpPr>
        <p:spPr>
          <a:xfrm>
            <a:off x="8948200" y="2842643"/>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A</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61" name="テキスト ボックス 60">
            <a:extLst>
              <a:ext uri="{FF2B5EF4-FFF2-40B4-BE49-F238E27FC236}">
                <a16:creationId xmlns:a16="http://schemas.microsoft.com/office/drawing/2014/main" xmlns="" id="{5E556A0A-9D62-4AE6-8573-17B6A8A55179}"/>
              </a:ext>
            </a:extLst>
          </p:cNvPr>
          <p:cNvSpPr txBox="1"/>
          <p:nvPr/>
        </p:nvSpPr>
        <p:spPr>
          <a:xfrm>
            <a:off x="11006934" y="2356697"/>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B</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62" name="テキスト ボックス 61">
            <a:extLst>
              <a:ext uri="{FF2B5EF4-FFF2-40B4-BE49-F238E27FC236}">
                <a16:creationId xmlns:a16="http://schemas.microsoft.com/office/drawing/2014/main" xmlns="" id="{35A19A42-F1DD-43E5-8BCF-1124E5F1D7FB}"/>
              </a:ext>
            </a:extLst>
          </p:cNvPr>
          <p:cNvSpPr txBox="1"/>
          <p:nvPr/>
        </p:nvSpPr>
        <p:spPr>
          <a:xfrm>
            <a:off x="11291865" y="3546342"/>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C</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63" name="テキスト ボックス 62">
            <a:extLst>
              <a:ext uri="{FF2B5EF4-FFF2-40B4-BE49-F238E27FC236}">
                <a16:creationId xmlns:a16="http://schemas.microsoft.com/office/drawing/2014/main" xmlns="" id="{2907E8E9-3071-460A-BA57-5A494C24F116}"/>
              </a:ext>
            </a:extLst>
          </p:cNvPr>
          <p:cNvSpPr txBox="1"/>
          <p:nvPr/>
        </p:nvSpPr>
        <p:spPr>
          <a:xfrm>
            <a:off x="11073165" y="4447110"/>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D</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64" name="下矢印 3">
            <a:extLst>
              <a:ext uri="{FF2B5EF4-FFF2-40B4-BE49-F238E27FC236}">
                <a16:creationId xmlns:a16="http://schemas.microsoft.com/office/drawing/2014/main" xmlns="" id="{70558627-B592-4DE4-AAA9-3994EDA43878}"/>
              </a:ext>
            </a:extLst>
          </p:cNvPr>
          <p:cNvSpPr/>
          <p:nvPr/>
        </p:nvSpPr>
        <p:spPr>
          <a:xfrm>
            <a:off x="2091361" y="5093441"/>
            <a:ext cx="494043" cy="494043"/>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dirty="0"/>
          </a:p>
        </p:txBody>
      </p:sp>
      <p:sp>
        <p:nvSpPr>
          <p:cNvPr id="18" name="テキスト ボックス 17">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24/25</a:t>
            </a:r>
          </a:p>
        </p:txBody>
      </p:sp>
    </p:spTree>
    <p:extLst>
      <p:ext uri="{BB962C8B-B14F-4D97-AF65-F5344CB8AC3E}">
        <p14:creationId xmlns:p14="http://schemas.microsoft.com/office/powerpoint/2010/main" val="64674670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normAutofit/>
          </a:bodyPr>
          <a:lstStyle/>
          <a:p>
            <a:r>
              <a:rPr kumimoji="1" lang="ja-JP" altLang="en-US" dirty="0"/>
              <a:t>指識別の新手法の実演</a:t>
            </a:r>
          </a:p>
        </p:txBody>
      </p:sp>
      <p:pic>
        <p:nvPicPr>
          <p:cNvPr id="3" name="新手法人差し指1">
            <a:hlinkClick r:id="" action="ppaction://media"/>
            <a:extLst>
              <a:ext uri="{FF2B5EF4-FFF2-40B4-BE49-F238E27FC236}">
                <a16:creationId xmlns:a16="http://schemas.microsoft.com/office/drawing/2014/main" xmlns="" id="{D3E47A1D-6544-4635-8FFC-B401E04E467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46885" y="1438216"/>
            <a:ext cx="8698230" cy="4892754"/>
          </a:xfrm>
          <a:prstGeom prst="rect">
            <a:avLst/>
          </a:prstGeom>
        </p:spPr>
      </p:pic>
      <p:sp>
        <p:nvSpPr>
          <p:cNvPr id="4" name="テキスト ボックス 3">
            <a:extLst>
              <a:ext uri="{FF2B5EF4-FFF2-40B4-BE49-F238E27FC236}">
                <a16:creationId xmlns:a16="http://schemas.microsoft.com/office/drawing/2014/main" xmlns="" id="{FD13304B-2D00-4C75-9AB5-399DEA998177}"/>
              </a:ext>
            </a:extLst>
          </p:cNvPr>
          <p:cNvSpPr txBox="1"/>
          <p:nvPr/>
        </p:nvSpPr>
        <p:spPr>
          <a:xfrm>
            <a:off x="11188447" y="6457890"/>
            <a:ext cx="996311" cy="400110"/>
          </a:xfrm>
          <a:prstGeom prst="rect">
            <a:avLst/>
          </a:prstGeom>
          <a:noFill/>
        </p:spPr>
        <p:txBody>
          <a:bodyPr wrap="square" rtlCol="0">
            <a:spAutoFit/>
          </a:bodyPr>
          <a:lstStyle/>
          <a:p>
            <a:pPr algn="ctr"/>
            <a:r>
              <a:rPr kumimoji="1" lang="en-US" altLang="ja-JP" sz="2000" b="1" dirty="0">
                <a:solidFill>
                  <a:schemeClr val="bg1"/>
                </a:solidFill>
                <a:latin typeface="+mn-ea"/>
              </a:rPr>
              <a:t>25/25</a:t>
            </a:r>
          </a:p>
        </p:txBody>
      </p:sp>
    </p:spTree>
    <p:extLst>
      <p:ext uri="{BB962C8B-B14F-4D97-AF65-F5344CB8AC3E}">
        <p14:creationId xmlns:p14="http://schemas.microsoft.com/office/powerpoint/2010/main" val="3306085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76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手形状の識別手法</a:t>
            </a:r>
          </a:p>
        </p:txBody>
      </p:sp>
      <mc:AlternateContent xmlns:mc="http://schemas.openxmlformats.org/markup-compatibility/2006">
        <mc:Choice xmlns:am3d="http://schemas.microsoft.com/office/drawing/2017/model3d" xmlns="" Requires="am3d">
          <p:graphicFrame>
            <p:nvGraphicFramePr>
              <p:cNvPr id="4" name="コンテンツ プレースホルダー 3" descr="手 2">
                <a:extLst>
                  <a:ext uri="{FF2B5EF4-FFF2-40B4-BE49-F238E27FC236}">
                    <a16:creationId xmlns:a16="http://schemas.microsoft.com/office/drawing/2014/main" id="{1F4DB343-CED6-4F51-8F08-88B848391B7F}"/>
                  </a:ext>
                </a:extLst>
              </p:cNvPr>
              <p:cNvGraphicFramePr>
                <a:graphicFrameLocks noGrp="1" noChangeAspect="1"/>
              </p:cNvGraphicFramePr>
              <p:nvPr>
                <p:ph idx="1"/>
                <p:extLst/>
              </p:nvPr>
            </p:nvGraphicFramePr>
            <p:xfrm>
              <a:off x="983690" y="1428812"/>
              <a:ext cx="1970955" cy="3894304"/>
            </p:xfrm>
            <a:graphic>
              <a:graphicData uri="http://schemas.microsoft.com/office/drawing/2017/model3d">
                <am3d:model3d r:embed="rId3">
                  <am3d:spPr>
                    <a:xfrm>
                      <a:off x="0" y="0"/>
                      <a:ext cx="1970955" cy="3894304"/>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184091" ay="4846176" az="181781"/>
                    <am3d:postTrans dx="0" dy="0" dz="0"/>
                  </am3d:trans>
                  <am3d:raster rName="Office3DRenderer" rVer="16.0.8326">
                    <am3d:blip r:embed="rId4"/>
                  </am3d:raster>
                  <am3d:objViewport viewportSz="435133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コンテンツ プレースホルダー 3" descr="手 2">
                <a:extLst>
                  <a:ext uri="{FF2B5EF4-FFF2-40B4-BE49-F238E27FC236}">
                    <a16:creationId xmlns:am3d="http://schemas.microsoft.com/office/drawing/2017/model3d" xmlns="" xmlns:a16="http://schemas.microsoft.com/office/drawing/2014/main" id="{1F4DB343-CED6-4F51-8F08-88B848391B7F}"/>
                  </a:ext>
                </a:extLst>
              </p:cNvPr>
              <p:cNvPicPr>
                <a:picLocks noGrp="1" noRot="1" noChangeAspect="1" noMove="1" noResize="1" noEditPoints="1" noAdjustHandles="1" noChangeArrowheads="1" noChangeShapeType="1" noCrop="1"/>
              </p:cNvPicPr>
              <p:nvPr/>
            </p:nvPicPr>
            <p:blipFill>
              <a:blip r:embed="rId5"/>
              <a:stretch>
                <a:fillRect/>
              </a:stretch>
            </p:blipFill>
            <p:spPr>
              <a:xfrm>
                <a:off x="983690" y="1428812"/>
                <a:ext cx="1970955" cy="3894304"/>
              </a:xfrm>
              <a:prstGeom prst="rect">
                <a:avLst/>
              </a:prstGeom>
            </p:spPr>
          </p:pic>
        </mc:Fallback>
      </mc:AlternateContent>
      <p:sp>
        <p:nvSpPr>
          <p:cNvPr id="5" name="テキスト ボックス 4">
            <a:extLst>
              <a:ext uri="{FF2B5EF4-FFF2-40B4-BE49-F238E27FC236}">
                <a16:creationId xmlns:a16="http://schemas.microsoft.com/office/drawing/2014/main" xmlns="" id="{544A694E-C453-434A-9583-5A55812CE3AF}"/>
              </a:ext>
            </a:extLst>
          </p:cNvPr>
          <p:cNvSpPr txBox="1"/>
          <p:nvPr/>
        </p:nvSpPr>
        <p:spPr>
          <a:xfrm>
            <a:off x="4134568" y="3052798"/>
            <a:ext cx="3435557" cy="646331"/>
          </a:xfrm>
          <a:prstGeom prst="rect">
            <a:avLst/>
          </a:prstGeom>
          <a:noFill/>
        </p:spPr>
        <p:txBody>
          <a:bodyPr wrap="none" rtlCol="0">
            <a:spAutoFit/>
          </a:bodyPr>
          <a:lstStyle/>
          <a:p>
            <a:pPr algn="ctr"/>
            <a:r>
              <a:rPr kumimoji="1" lang="en-US" altLang="ja-JP" sz="2800" dirty="0"/>
              <a:t>[</a:t>
            </a:r>
            <a:r>
              <a:rPr kumimoji="1" lang="en-US" altLang="ja-JP" sz="3600" b="1" dirty="0"/>
              <a:t>0,1,1,0,0,1,1,1,1</a:t>
            </a:r>
            <a:r>
              <a:rPr kumimoji="1" lang="en-US" altLang="ja-JP" sz="2800" dirty="0"/>
              <a:t>]</a:t>
            </a:r>
          </a:p>
        </p:txBody>
      </p:sp>
      <p:cxnSp>
        <p:nvCxnSpPr>
          <p:cNvPr id="7" name="コネクタ: カギ線 6">
            <a:extLst>
              <a:ext uri="{FF2B5EF4-FFF2-40B4-BE49-F238E27FC236}">
                <a16:creationId xmlns:a16="http://schemas.microsoft.com/office/drawing/2014/main" xmlns="" id="{BA677229-296D-4796-9574-96CAE8508B93}"/>
              </a:ext>
            </a:extLst>
          </p:cNvPr>
          <p:cNvCxnSpPr>
            <a:cxnSpLocks/>
          </p:cNvCxnSpPr>
          <p:nvPr/>
        </p:nvCxnSpPr>
        <p:spPr>
          <a:xfrm flipV="1">
            <a:off x="1528011" y="3597442"/>
            <a:ext cx="2935705" cy="433137"/>
          </a:xfrm>
          <a:prstGeom prst="bentConnector3">
            <a:avLst>
              <a:gd name="adj1" fmla="val 100000"/>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16" name="コネクタ: カギ線 15">
            <a:extLst>
              <a:ext uri="{FF2B5EF4-FFF2-40B4-BE49-F238E27FC236}">
                <a16:creationId xmlns:a16="http://schemas.microsoft.com/office/drawing/2014/main" xmlns="" id="{D9C6B95D-5B48-4955-B8A7-80C1F06565C6}"/>
              </a:ext>
            </a:extLst>
          </p:cNvPr>
          <p:cNvCxnSpPr>
            <a:cxnSpLocks/>
          </p:cNvCxnSpPr>
          <p:nvPr/>
        </p:nvCxnSpPr>
        <p:spPr>
          <a:xfrm>
            <a:off x="1287379" y="2872454"/>
            <a:ext cx="3501189" cy="283774"/>
          </a:xfrm>
          <a:prstGeom prst="bentConnector3">
            <a:avLst>
              <a:gd name="adj1" fmla="val 99828"/>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24" name="コネクタ: カギ線 23">
            <a:extLst>
              <a:ext uri="{FF2B5EF4-FFF2-40B4-BE49-F238E27FC236}">
                <a16:creationId xmlns:a16="http://schemas.microsoft.com/office/drawing/2014/main" xmlns="" id="{0F268767-17E9-4395-B916-0428CA7BD4BD}"/>
              </a:ext>
            </a:extLst>
          </p:cNvPr>
          <p:cNvCxnSpPr>
            <a:cxnSpLocks/>
          </p:cNvCxnSpPr>
          <p:nvPr/>
        </p:nvCxnSpPr>
        <p:spPr>
          <a:xfrm>
            <a:off x="1969167" y="2721348"/>
            <a:ext cx="3123090" cy="434880"/>
          </a:xfrm>
          <a:prstGeom prst="bentConnector3">
            <a:avLst>
              <a:gd name="adj1" fmla="val 100082"/>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36" name="コネクタ: カギ線 35">
            <a:extLst>
              <a:ext uri="{FF2B5EF4-FFF2-40B4-BE49-F238E27FC236}">
                <a16:creationId xmlns:a16="http://schemas.microsoft.com/office/drawing/2014/main" xmlns="" id="{1442A495-DAB4-4901-BADD-4DBD01A5F7CA}"/>
              </a:ext>
            </a:extLst>
          </p:cNvPr>
          <p:cNvCxnSpPr>
            <a:cxnSpLocks/>
          </p:cNvCxnSpPr>
          <p:nvPr/>
        </p:nvCxnSpPr>
        <p:spPr>
          <a:xfrm>
            <a:off x="2389156" y="2527746"/>
            <a:ext cx="3081200" cy="628482"/>
          </a:xfrm>
          <a:prstGeom prst="bentConnector3">
            <a:avLst>
              <a:gd name="adj1" fmla="val 99982"/>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39" name="コネクタ: カギ線 38">
            <a:extLst>
              <a:ext uri="{FF2B5EF4-FFF2-40B4-BE49-F238E27FC236}">
                <a16:creationId xmlns:a16="http://schemas.microsoft.com/office/drawing/2014/main" xmlns="" id="{5C2E6677-E2E8-48DE-A797-930514877929}"/>
              </a:ext>
            </a:extLst>
          </p:cNvPr>
          <p:cNvCxnSpPr>
            <a:cxnSpLocks/>
          </p:cNvCxnSpPr>
          <p:nvPr/>
        </p:nvCxnSpPr>
        <p:spPr>
          <a:xfrm>
            <a:off x="2809145" y="2334144"/>
            <a:ext cx="3043201" cy="822084"/>
          </a:xfrm>
          <a:prstGeom prst="bentConnector3">
            <a:avLst>
              <a:gd name="adj1" fmla="val 100211"/>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pic>
        <p:nvPicPr>
          <p:cNvPr id="44" name="グラフィックス 43" descr="ユーザー">
            <a:extLst>
              <a:ext uri="{FF2B5EF4-FFF2-40B4-BE49-F238E27FC236}">
                <a16:creationId xmlns:a16="http://schemas.microsoft.com/office/drawing/2014/main" xmlns="" id="{ABED7405-FF35-44BF-AB50-DA46C02661AE}"/>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xmlns="" r:embed="rId7"/>
              </a:ext>
            </a:extLst>
          </a:blip>
          <a:stretch>
            <a:fillRect/>
          </a:stretch>
        </p:blipFill>
        <p:spPr>
          <a:xfrm>
            <a:off x="7894109" y="883348"/>
            <a:ext cx="3675999" cy="3675999"/>
          </a:xfrm>
          <a:prstGeom prst="rect">
            <a:avLst/>
          </a:prstGeom>
        </p:spPr>
      </p:pic>
      <mc:AlternateContent xmlns:mc="http://schemas.openxmlformats.org/markup-compatibility/2006">
        <mc:Choice xmlns:am3d="http://schemas.microsoft.com/office/drawing/2017/model3d" xmlns="" Requires="am3d">
          <p:graphicFrame>
            <p:nvGraphicFramePr>
              <p:cNvPr id="45" name="コンテンツ プレースホルダー 3" descr="手 2">
                <a:extLst>
                  <a:ext uri="{FF2B5EF4-FFF2-40B4-BE49-F238E27FC236}">
                    <a16:creationId xmlns:a16="http://schemas.microsoft.com/office/drawing/2014/main" id="{0CD7D2AE-1416-4854-B284-CAA9EA4527A7}"/>
                  </a:ext>
                </a:extLst>
              </p:cNvPr>
              <p:cNvGraphicFramePr>
                <a:graphicFrameLocks noChangeAspect="1"/>
              </p:cNvGraphicFramePr>
              <p:nvPr>
                <p:extLst/>
              </p:nvPr>
            </p:nvGraphicFramePr>
            <p:xfrm>
              <a:off x="9461888" y="1522364"/>
              <a:ext cx="587438" cy="1476368"/>
            </p:xfrm>
            <a:graphic>
              <a:graphicData uri="http://schemas.microsoft.com/office/drawing/2017/model3d">
                <am3d:model3d r:embed="rId3">
                  <am3d:spPr>
                    <a:xfrm>
                      <a:off x="0" y="0"/>
                      <a:ext cx="587438" cy="1476368"/>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430195" ay="162250" az="20483"/>
                    <am3d:postTrans dx="0" dy="0" dz="0"/>
                  </am3d:trans>
                  <am3d:raster rName="Office3DRenderer" rVer="16.0.8326">
                    <am3d:blip r:embed="rId8"/>
                  </am3d:raster>
                  <am3d:objViewport viewportSz="157281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5" name="コンテンツ プレースホルダー 3" descr="手 2">
                <a:extLst>
                  <a:ext uri="{FF2B5EF4-FFF2-40B4-BE49-F238E27FC236}">
                    <a16:creationId xmlns:am3d="http://schemas.microsoft.com/office/drawing/2017/model3d" xmlns="" xmlns:a16="http://schemas.microsoft.com/office/drawing/2014/main" id="{0CD7D2AE-1416-4854-B284-CAA9EA4527A7}"/>
                  </a:ext>
                </a:extLst>
              </p:cNvPr>
              <p:cNvPicPr>
                <a:picLocks noGrp="1" noRot="1" noChangeAspect="1" noMove="1" noResize="1" noEditPoints="1" noAdjustHandles="1" noChangeArrowheads="1" noChangeShapeType="1" noCrop="1"/>
              </p:cNvPicPr>
              <p:nvPr/>
            </p:nvPicPr>
            <p:blipFill>
              <a:blip r:embed="rId9"/>
              <a:stretch>
                <a:fillRect/>
              </a:stretch>
            </p:blipFill>
            <p:spPr>
              <a:xfrm>
                <a:off x="9461888" y="1522364"/>
                <a:ext cx="587438" cy="1476368"/>
              </a:xfrm>
              <a:prstGeom prst="rect">
                <a:avLst/>
              </a:prstGeom>
            </p:spPr>
          </p:pic>
        </mc:Fallback>
      </mc:AlternateContent>
      <p:cxnSp>
        <p:nvCxnSpPr>
          <p:cNvPr id="49" name="直線コネクタ 48">
            <a:extLst>
              <a:ext uri="{FF2B5EF4-FFF2-40B4-BE49-F238E27FC236}">
                <a16:creationId xmlns:a16="http://schemas.microsoft.com/office/drawing/2014/main" xmlns="" id="{32CE2BF4-BCED-4453-8D47-768106D1B320}"/>
              </a:ext>
            </a:extLst>
          </p:cNvPr>
          <p:cNvCxnSpPr>
            <a:cxnSpLocks/>
          </p:cNvCxnSpPr>
          <p:nvPr/>
        </p:nvCxnSpPr>
        <p:spPr>
          <a:xfrm>
            <a:off x="7799099" y="2793878"/>
            <a:ext cx="3857866" cy="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1" name="直線コネクタ 50">
            <a:extLst>
              <a:ext uri="{FF2B5EF4-FFF2-40B4-BE49-F238E27FC236}">
                <a16:creationId xmlns:a16="http://schemas.microsoft.com/office/drawing/2014/main" xmlns="" id="{6D97FA55-42A4-4A31-9334-2311BB4B666B}"/>
              </a:ext>
            </a:extLst>
          </p:cNvPr>
          <p:cNvCxnSpPr>
            <a:cxnSpLocks/>
          </p:cNvCxnSpPr>
          <p:nvPr/>
        </p:nvCxnSpPr>
        <p:spPr>
          <a:xfrm>
            <a:off x="9132483" y="989500"/>
            <a:ext cx="0" cy="316663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54" name="直線コネクタ 53">
            <a:extLst>
              <a:ext uri="{FF2B5EF4-FFF2-40B4-BE49-F238E27FC236}">
                <a16:creationId xmlns:a16="http://schemas.microsoft.com/office/drawing/2014/main" xmlns="" id="{660EC355-CB93-477F-9F86-CC9ADC718AAC}"/>
              </a:ext>
            </a:extLst>
          </p:cNvPr>
          <p:cNvCxnSpPr>
            <a:cxnSpLocks/>
          </p:cNvCxnSpPr>
          <p:nvPr/>
        </p:nvCxnSpPr>
        <p:spPr>
          <a:xfrm>
            <a:off x="10343662" y="989500"/>
            <a:ext cx="0" cy="3166630"/>
          </a:xfrm>
          <a:prstGeom prst="line">
            <a:avLst/>
          </a:prstGeom>
          <a:ln w="57150">
            <a:solidFill>
              <a:srgbClr val="C00000"/>
            </a:solidFill>
          </a:ln>
        </p:spPr>
        <p:style>
          <a:lnRef idx="1">
            <a:schemeClr val="accent1"/>
          </a:lnRef>
          <a:fillRef idx="0">
            <a:schemeClr val="accent1"/>
          </a:fillRef>
          <a:effectRef idx="0">
            <a:schemeClr val="accent1"/>
          </a:effectRef>
          <a:fontRef idx="minor">
            <a:schemeClr val="tx1"/>
          </a:fontRef>
        </p:style>
      </p:cxnSp>
      <p:sp>
        <p:nvSpPr>
          <p:cNvPr id="55" name="楕円 54">
            <a:extLst>
              <a:ext uri="{FF2B5EF4-FFF2-40B4-BE49-F238E27FC236}">
                <a16:creationId xmlns:a16="http://schemas.microsoft.com/office/drawing/2014/main" xmlns="" id="{C4E0AB5C-85C7-4B79-9166-BA5AD052E13B}"/>
              </a:ext>
            </a:extLst>
          </p:cNvPr>
          <p:cNvSpPr/>
          <p:nvPr/>
        </p:nvSpPr>
        <p:spPr>
          <a:xfrm>
            <a:off x="9607986" y="2330013"/>
            <a:ext cx="149623" cy="149623"/>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58" name="コネクタ: カギ線 57">
            <a:extLst>
              <a:ext uri="{FF2B5EF4-FFF2-40B4-BE49-F238E27FC236}">
                <a16:creationId xmlns:a16="http://schemas.microsoft.com/office/drawing/2014/main" xmlns="" id="{F9BC827E-7B18-48B4-909D-B9E8700CD019}"/>
              </a:ext>
            </a:extLst>
          </p:cNvPr>
          <p:cNvCxnSpPr>
            <a:cxnSpLocks/>
            <a:stCxn id="44" idx="0"/>
          </p:cNvCxnSpPr>
          <p:nvPr/>
        </p:nvCxnSpPr>
        <p:spPr>
          <a:xfrm rot="16200000" flipH="1" flipV="1">
            <a:off x="7167526" y="591644"/>
            <a:ext cx="2272880" cy="2856287"/>
          </a:xfrm>
          <a:prstGeom prst="bentConnector4">
            <a:avLst>
              <a:gd name="adj1" fmla="val -10058"/>
              <a:gd name="adj2" fmla="val 100288"/>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64" name="コネクタ: カギ線 63">
            <a:extLst>
              <a:ext uri="{FF2B5EF4-FFF2-40B4-BE49-F238E27FC236}">
                <a16:creationId xmlns:a16="http://schemas.microsoft.com/office/drawing/2014/main" xmlns="" id="{7F6DF00A-FDD3-481C-BAE8-6D828D78A41E}"/>
              </a:ext>
            </a:extLst>
          </p:cNvPr>
          <p:cNvCxnSpPr>
            <a:cxnSpLocks/>
          </p:cNvCxnSpPr>
          <p:nvPr/>
        </p:nvCxnSpPr>
        <p:spPr>
          <a:xfrm rot="10800000" flipV="1">
            <a:off x="6558609" y="1931650"/>
            <a:ext cx="1305852" cy="1224578"/>
          </a:xfrm>
          <a:prstGeom prst="bentConnector3">
            <a:avLst>
              <a:gd name="adj1" fmla="val 100675"/>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72" name="テキスト ボックス 71">
            <a:extLst>
              <a:ext uri="{FF2B5EF4-FFF2-40B4-BE49-F238E27FC236}">
                <a16:creationId xmlns:a16="http://schemas.microsoft.com/office/drawing/2014/main" xmlns="" id="{E986FBEA-4AFE-4CE7-A2A9-9BA7F09E8D27}"/>
              </a:ext>
            </a:extLst>
          </p:cNvPr>
          <p:cNvSpPr txBox="1"/>
          <p:nvPr/>
        </p:nvSpPr>
        <p:spPr>
          <a:xfrm>
            <a:off x="983690" y="5975533"/>
            <a:ext cx="1258678" cy="523220"/>
          </a:xfrm>
          <a:prstGeom prst="rect">
            <a:avLst/>
          </a:prstGeom>
          <a:noFill/>
        </p:spPr>
        <p:txBody>
          <a:bodyPr wrap="none" rtlCol="0">
            <a:spAutoFit/>
          </a:bodyPr>
          <a:lstStyle/>
          <a:p>
            <a:r>
              <a:rPr kumimoji="1" lang="en-US" altLang="ja-JP" sz="2800" dirty="0"/>
              <a:t>0</a:t>
            </a:r>
            <a:r>
              <a:rPr kumimoji="1" lang="ja-JP" altLang="en-US" sz="2800" dirty="0"/>
              <a:t>：曲げ</a:t>
            </a:r>
            <a:endParaRPr kumimoji="1" lang="en-US" altLang="ja-JP" sz="2800" dirty="0"/>
          </a:p>
        </p:txBody>
      </p:sp>
      <p:sp>
        <p:nvSpPr>
          <p:cNvPr id="73" name="テキスト ボックス 72">
            <a:extLst>
              <a:ext uri="{FF2B5EF4-FFF2-40B4-BE49-F238E27FC236}">
                <a16:creationId xmlns:a16="http://schemas.microsoft.com/office/drawing/2014/main" xmlns="" id="{F698912B-F977-4B11-B05B-9C711993850D}"/>
              </a:ext>
            </a:extLst>
          </p:cNvPr>
          <p:cNvSpPr txBox="1"/>
          <p:nvPr/>
        </p:nvSpPr>
        <p:spPr>
          <a:xfrm>
            <a:off x="983690" y="5520426"/>
            <a:ext cx="1540806" cy="523220"/>
          </a:xfrm>
          <a:prstGeom prst="rect">
            <a:avLst/>
          </a:prstGeom>
          <a:noFill/>
        </p:spPr>
        <p:txBody>
          <a:bodyPr wrap="none" rtlCol="0">
            <a:spAutoFit/>
          </a:bodyPr>
          <a:lstStyle/>
          <a:p>
            <a:r>
              <a:rPr kumimoji="1" lang="en-US" altLang="ja-JP" sz="2800" dirty="0"/>
              <a:t>1</a:t>
            </a:r>
            <a:r>
              <a:rPr kumimoji="1" lang="ja-JP" altLang="en-US" sz="2800" dirty="0"/>
              <a:t>：伸ばし</a:t>
            </a:r>
            <a:endParaRPr kumimoji="1" lang="en-US" altLang="ja-JP" sz="2800" dirty="0"/>
          </a:p>
        </p:txBody>
      </p:sp>
      <p:sp>
        <p:nvSpPr>
          <p:cNvPr id="74" name="テキスト ボックス 73">
            <a:extLst>
              <a:ext uri="{FF2B5EF4-FFF2-40B4-BE49-F238E27FC236}">
                <a16:creationId xmlns:a16="http://schemas.microsoft.com/office/drawing/2014/main" xmlns="" id="{23CBEDB3-8689-4580-BF1A-FD1BC9130CAE}"/>
              </a:ext>
            </a:extLst>
          </p:cNvPr>
          <p:cNvSpPr txBox="1"/>
          <p:nvPr/>
        </p:nvSpPr>
        <p:spPr>
          <a:xfrm>
            <a:off x="7386914" y="2841987"/>
            <a:ext cx="1212191" cy="400110"/>
          </a:xfrm>
          <a:prstGeom prst="rect">
            <a:avLst/>
          </a:prstGeom>
          <a:noFill/>
        </p:spPr>
        <p:txBody>
          <a:bodyPr wrap="none" rtlCol="0">
            <a:spAutoFit/>
          </a:bodyPr>
          <a:lstStyle/>
          <a:p>
            <a:r>
              <a:rPr kumimoji="1" lang="en-US" altLang="ja-JP" sz="2000" dirty="0"/>
              <a:t>0</a:t>
            </a:r>
            <a:r>
              <a:rPr kumimoji="1" lang="ja-JP" altLang="en-US" sz="2000" dirty="0"/>
              <a:t>：首の下</a:t>
            </a:r>
            <a:endParaRPr kumimoji="1" lang="en-US" altLang="ja-JP" sz="2000" dirty="0"/>
          </a:p>
        </p:txBody>
      </p:sp>
      <p:sp>
        <p:nvSpPr>
          <p:cNvPr id="75" name="テキスト ボックス 74">
            <a:extLst>
              <a:ext uri="{FF2B5EF4-FFF2-40B4-BE49-F238E27FC236}">
                <a16:creationId xmlns:a16="http://schemas.microsoft.com/office/drawing/2014/main" xmlns="" id="{061AB2AA-463C-45B3-8D75-71158380733B}"/>
              </a:ext>
            </a:extLst>
          </p:cNvPr>
          <p:cNvSpPr txBox="1"/>
          <p:nvPr/>
        </p:nvSpPr>
        <p:spPr>
          <a:xfrm>
            <a:off x="7389980" y="2333113"/>
            <a:ext cx="1212191" cy="400110"/>
          </a:xfrm>
          <a:prstGeom prst="rect">
            <a:avLst/>
          </a:prstGeom>
          <a:noFill/>
        </p:spPr>
        <p:txBody>
          <a:bodyPr wrap="none" rtlCol="0">
            <a:spAutoFit/>
          </a:bodyPr>
          <a:lstStyle/>
          <a:p>
            <a:r>
              <a:rPr kumimoji="1" lang="en-US" altLang="ja-JP" sz="2000" dirty="0"/>
              <a:t>1</a:t>
            </a:r>
            <a:r>
              <a:rPr kumimoji="1" lang="ja-JP" altLang="en-US" sz="2000" dirty="0"/>
              <a:t>：首の上</a:t>
            </a:r>
            <a:endParaRPr kumimoji="1" lang="en-US" altLang="ja-JP" sz="2000" dirty="0"/>
          </a:p>
        </p:txBody>
      </p:sp>
      <p:sp>
        <p:nvSpPr>
          <p:cNvPr id="76" name="テキスト ボックス 75">
            <a:extLst>
              <a:ext uri="{FF2B5EF4-FFF2-40B4-BE49-F238E27FC236}">
                <a16:creationId xmlns:a16="http://schemas.microsoft.com/office/drawing/2014/main" xmlns="" id="{7C8776CC-D009-46B6-9DA7-FE766C7462CE}"/>
              </a:ext>
            </a:extLst>
          </p:cNvPr>
          <p:cNvSpPr txBox="1"/>
          <p:nvPr/>
        </p:nvSpPr>
        <p:spPr>
          <a:xfrm>
            <a:off x="9199228" y="817899"/>
            <a:ext cx="955711" cy="400110"/>
          </a:xfrm>
          <a:prstGeom prst="rect">
            <a:avLst/>
          </a:prstGeom>
          <a:noFill/>
        </p:spPr>
        <p:txBody>
          <a:bodyPr wrap="none" rtlCol="0">
            <a:spAutoFit/>
          </a:bodyPr>
          <a:lstStyle/>
          <a:p>
            <a:r>
              <a:rPr kumimoji="1" lang="en-US" altLang="ja-JP" sz="2000" dirty="0"/>
              <a:t>1</a:t>
            </a:r>
            <a:r>
              <a:rPr kumimoji="1" lang="ja-JP" altLang="en-US" sz="2000" dirty="0"/>
              <a:t>：中央</a:t>
            </a:r>
            <a:endParaRPr kumimoji="1" lang="en-US" altLang="ja-JP" sz="2000" dirty="0"/>
          </a:p>
        </p:txBody>
      </p:sp>
      <p:sp>
        <p:nvSpPr>
          <p:cNvPr id="77" name="テキスト ボックス 76">
            <a:extLst>
              <a:ext uri="{FF2B5EF4-FFF2-40B4-BE49-F238E27FC236}">
                <a16:creationId xmlns:a16="http://schemas.microsoft.com/office/drawing/2014/main" xmlns="" id="{B3A32EC7-505B-4683-97B4-9CA4D8825ECC}"/>
              </a:ext>
            </a:extLst>
          </p:cNvPr>
          <p:cNvSpPr txBox="1"/>
          <p:nvPr/>
        </p:nvSpPr>
        <p:spPr>
          <a:xfrm>
            <a:off x="10441517" y="817899"/>
            <a:ext cx="955711" cy="400110"/>
          </a:xfrm>
          <a:prstGeom prst="rect">
            <a:avLst/>
          </a:prstGeom>
          <a:noFill/>
        </p:spPr>
        <p:txBody>
          <a:bodyPr wrap="none" rtlCol="0">
            <a:spAutoFit/>
          </a:bodyPr>
          <a:lstStyle/>
          <a:p>
            <a:r>
              <a:rPr kumimoji="1" lang="en-US" altLang="ja-JP" sz="2000" dirty="0"/>
              <a:t>0</a:t>
            </a:r>
            <a:r>
              <a:rPr kumimoji="1" lang="ja-JP" altLang="en-US" sz="2000" dirty="0"/>
              <a:t>：左側</a:t>
            </a:r>
            <a:endParaRPr kumimoji="1" lang="en-US" altLang="ja-JP" sz="2000" dirty="0"/>
          </a:p>
        </p:txBody>
      </p:sp>
      <p:sp>
        <p:nvSpPr>
          <p:cNvPr id="78" name="テキスト ボックス 77">
            <a:extLst>
              <a:ext uri="{FF2B5EF4-FFF2-40B4-BE49-F238E27FC236}">
                <a16:creationId xmlns:a16="http://schemas.microsoft.com/office/drawing/2014/main" xmlns="" id="{D8599051-0F8D-4C75-A018-3B4FFA6EF6F5}"/>
              </a:ext>
            </a:extLst>
          </p:cNvPr>
          <p:cNvSpPr txBox="1"/>
          <p:nvPr/>
        </p:nvSpPr>
        <p:spPr>
          <a:xfrm>
            <a:off x="8096349" y="817899"/>
            <a:ext cx="955711" cy="400110"/>
          </a:xfrm>
          <a:prstGeom prst="rect">
            <a:avLst/>
          </a:prstGeom>
          <a:noFill/>
        </p:spPr>
        <p:txBody>
          <a:bodyPr wrap="none" rtlCol="0">
            <a:spAutoFit/>
          </a:bodyPr>
          <a:lstStyle/>
          <a:p>
            <a:r>
              <a:rPr kumimoji="1" lang="en-US" altLang="ja-JP" sz="2000" dirty="0"/>
              <a:t>2</a:t>
            </a:r>
            <a:r>
              <a:rPr kumimoji="1" lang="ja-JP" altLang="en-US" sz="2000" dirty="0"/>
              <a:t>：右側</a:t>
            </a:r>
            <a:endParaRPr kumimoji="1" lang="en-US" altLang="ja-JP" sz="2000" dirty="0"/>
          </a:p>
        </p:txBody>
      </p:sp>
      <mc:AlternateContent xmlns:mc="http://schemas.openxmlformats.org/markup-compatibility/2006">
        <mc:Choice xmlns:am3d="http://schemas.microsoft.com/office/drawing/2017/model3d" xmlns="" Requires="am3d">
          <p:graphicFrame>
            <p:nvGraphicFramePr>
              <p:cNvPr id="79" name="コンテンツ プレースホルダー 3" descr="手 2">
                <a:extLst>
                  <a:ext uri="{FF2B5EF4-FFF2-40B4-BE49-F238E27FC236}">
                    <a16:creationId xmlns:a16="http://schemas.microsoft.com/office/drawing/2014/main" id="{F61468DA-40AD-45F7-9F6A-6BE739FADA5C}"/>
                  </a:ext>
                </a:extLst>
              </p:cNvPr>
              <p:cNvGraphicFramePr>
                <a:graphicFrameLocks noChangeAspect="1"/>
              </p:cNvGraphicFramePr>
              <p:nvPr>
                <p:extLst/>
              </p:nvPr>
            </p:nvGraphicFramePr>
            <p:xfrm>
              <a:off x="5053507" y="4613171"/>
              <a:ext cx="1058895" cy="2092214"/>
            </p:xfrm>
            <a:graphic>
              <a:graphicData uri="http://schemas.microsoft.com/office/drawing/2017/model3d">
                <am3d:model3d r:embed="rId3">
                  <am3d:spPr>
                    <a:xfrm>
                      <a:off x="0" y="0"/>
                      <a:ext cx="1058895" cy="2092214"/>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184091" ay="4846176" az="181781"/>
                    <am3d:postTrans dx="0" dy="0" dz="0"/>
                  </am3d:trans>
                  <am3d:raster rName="Office3DRenderer" rVer="16.0.8326">
                    <am3d:blip r:embed="rId10"/>
                  </am3d:raster>
                  <am3d:objViewport viewportSz="233775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9" name="コンテンツ プレースホルダー 3" descr="手 2">
                <a:extLst>
                  <a:ext uri="{FF2B5EF4-FFF2-40B4-BE49-F238E27FC236}">
                    <a16:creationId xmlns:am3d="http://schemas.microsoft.com/office/drawing/2017/model3d" xmlns="" xmlns:a16="http://schemas.microsoft.com/office/drawing/2014/main" id="{F61468DA-40AD-45F7-9F6A-6BE739FADA5C}"/>
                  </a:ext>
                </a:extLst>
              </p:cNvPr>
              <p:cNvPicPr>
                <a:picLocks noGrp="1" noRot="1" noChangeAspect="1" noMove="1" noResize="1" noEditPoints="1" noAdjustHandles="1" noChangeArrowheads="1" noChangeShapeType="1" noCrop="1"/>
              </p:cNvPicPr>
              <p:nvPr/>
            </p:nvPicPr>
            <p:blipFill>
              <a:blip r:embed="rId11"/>
              <a:stretch>
                <a:fillRect/>
              </a:stretch>
            </p:blipFill>
            <p:spPr>
              <a:xfrm>
                <a:off x="5053507" y="4613171"/>
                <a:ext cx="1058895" cy="2092214"/>
              </a:xfrm>
              <a:prstGeom prst="rect">
                <a:avLst/>
              </a:prstGeom>
            </p:spPr>
          </p:pic>
        </mc:Fallback>
      </mc:AlternateContent>
      <mc:AlternateContent xmlns:mc="http://schemas.openxmlformats.org/markup-compatibility/2006">
        <mc:Choice xmlns:am3d="http://schemas.microsoft.com/office/drawing/2017/model3d" xmlns="" Requires="am3d">
          <p:graphicFrame>
            <p:nvGraphicFramePr>
              <p:cNvPr id="80" name="コンテンツ プレースホルダー 3" descr="手 2">
                <a:extLst>
                  <a:ext uri="{FF2B5EF4-FFF2-40B4-BE49-F238E27FC236}">
                    <a16:creationId xmlns:a16="http://schemas.microsoft.com/office/drawing/2014/main" id="{AE1856EA-B40A-4D82-A808-FA32ED7781ED}"/>
                  </a:ext>
                </a:extLst>
              </p:cNvPr>
              <p:cNvGraphicFramePr>
                <a:graphicFrameLocks noChangeAspect="1"/>
              </p:cNvGraphicFramePr>
              <p:nvPr>
                <p:extLst/>
              </p:nvPr>
            </p:nvGraphicFramePr>
            <p:xfrm rot="16200000">
              <a:off x="9309561" y="5105457"/>
              <a:ext cx="1196876" cy="731424"/>
            </p:xfrm>
            <a:graphic>
              <a:graphicData uri="http://schemas.microsoft.com/office/drawing/2017/model3d">
                <am3d:model3d r:embed="rId3">
                  <am3d:spPr>
                    <a:xfrm rot="16200000">
                      <a:off x="0" y="0"/>
                      <a:ext cx="1196876" cy="731424"/>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5379387" ay="255915" az="5124183"/>
                    <am3d:postTrans dx="0" dy="0" dz="0"/>
                  </am3d:trans>
                  <am3d:raster rName="Office3DRenderer" rVer="16.0.8326">
                    <am3d:blip r:embed="rId12"/>
                  </am3d:raster>
                  <am3d:objViewport viewportSz="204466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0" name="コンテンツ プレースホルダー 3" descr="手 2">
                <a:extLst>
                  <a:ext uri="{FF2B5EF4-FFF2-40B4-BE49-F238E27FC236}">
                    <a16:creationId xmlns:am3d="http://schemas.microsoft.com/office/drawing/2017/model3d" xmlns="" xmlns:a16="http://schemas.microsoft.com/office/drawing/2014/main" id="{AE1856EA-B40A-4D82-A808-FA32ED7781ED}"/>
                  </a:ext>
                </a:extLst>
              </p:cNvPr>
              <p:cNvPicPr>
                <a:picLocks noGrp="1" noRot="1" noChangeAspect="1" noMove="1" noResize="1" noEditPoints="1" noAdjustHandles="1" noChangeArrowheads="1" noChangeShapeType="1" noCrop="1"/>
              </p:cNvPicPr>
              <p:nvPr/>
            </p:nvPicPr>
            <p:blipFill>
              <a:blip r:embed="rId13"/>
              <a:stretch>
                <a:fillRect/>
              </a:stretch>
            </p:blipFill>
            <p:spPr>
              <a:xfrm rot="16200000">
                <a:off x="9309561" y="5105457"/>
                <a:ext cx="1196876" cy="731424"/>
              </a:xfrm>
              <a:prstGeom prst="rect">
                <a:avLst/>
              </a:prstGeom>
            </p:spPr>
          </p:pic>
        </mc:Fallback>
      </mc:AlternateContent>
      <p:sp>
        <p:nvSpPr>
          <p:cNvPr id="82" name="矢印: 右 81">
            <a:extLst>
              <a:ext uri="{FF2B5EF4-FFF2-40B4-BE49-F238E27FC236}">
                <a16:creationId xmlns:a16="http://schemas.microsoft.com/office/drawing/2014/main" xmlns="" id="{A8F928EC-D0E8-4B18-BCEA-BEC6506C5E5A}"/>
              </a:ext>
            </a:extLst>
          </p:cNvPr>
          <p:cNvSpPr/>
          <p:nvPr/>
        </p:nvSpPr>
        <p:spPr>
          <a:xfrm rot="1413934">
            <a:off x="6004588" y="5203903"/>
            <a:ext cx="908100" cy="374902"/>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3" name="矢印: 右 82">
            <a:extLst>
              <a:ext uri="{FF2B5EF4-FFF2-40B4-BE49-F238E27FC236}">
                <a16:creationId xmlns:a16="http://schemas.microsoft.com/office/drawing/2014/main" xmlns="" id="{3FF1674C-6693-4BFB-B509-CB51856B8F82}"/>
              </a:ext>
            </a:extLst>
          </p:cNvPr>
          <p:cNvSpPr/>
          <p:nvPr/>
        </p:nvSpPr>
        <p:spPr>
          <a:xfrm rot="20246541" flipH="1">
            <a:off x="3981442" y="5213166"/>
            <a:ext cx="987981" cy="374902"/>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84" name="テキスト ボックス 83">
            <a:extLst>
              <a:ext uri="{FF2B5EF4-FFF2-40B4-BE49-F238E27FC236}">
                <a16:creationId xmlns:a16="http://schemas.microsoft.com/office/drawing/2014/main" xmlns="" id="{6CAD07BF-DC10-4AAE-8D01-4BDEAD8AFB52}"/>
              </a:ext>
            </a:extLst>
          </p:cNvPr>
          <p:cNvSpPr txBox="1"/>
          <p:nvPr/>
        </p:nvSpPr>
        <p:spPr>
          <a:xfrm>
            <a:off x="3573847" y="5745491"/>
            <a:ext cx="1417376" cy="461665"/>
          </a:xfrm>
          <a:prstGeom prst="rect">
            <a:avLst/>
          </a:prstGeom>
          <a:noFill/>
        </p:spPr>
        <p:txBody>
          <a:bodyPr wrap="none" rtlCol="0">
            <a:spAutoFit/>
          </a:bodyPr>
          <a:lstStyle/>
          <a:p>
            <a:r>
              <a:rPr kumimoji="1" lang="en-US" altLang="ja-JP" sz="2400" dirty="0"/>
              <a:t>0</a:t>
            </a:r>
            <a:r>
              <a:rPr kumimoji="1" lang="ja-JP" altLang="en-US" sz="2400" dirty="0"/>
              <a:t>：左傾斜</a:t>
            </a:r>
            <a:endParaRPr kumimoji="1" lang="en-US" altLang="ja-JP" sz="2400" dirty="0"/>
          </a:p>
        </p:txBody>
      </p:sp>
      <p:sp>
        <p:nvSpPr>
          <p:cNvPr id="85" name="テキスト ボックス 84">
            <a:extLst>
              <a:ext uri="{FF2B5EF4-FFF2-40B4-BE49-F238E27FC236}">
                <a16:creationId xmlns:a16="http://schemas.microsoft.com/office/drawing/2014/main" xmlns="" id="{5076F42E-B72A-47D0-8437-372070390118}"/>
              </a:ext>
            </a:extLst>
          </p:cNvPr>
          <p:cNvSpPr txBox="1"/>
          <p:nvPr/>
        </p:nvSpPr>
        <p:spPr>
          <a:xfrm>
            <a:off x="4619031" y="4363245"/>
            <a:ext cx="1622560" cy="461665"/>
          </a:xfrm>
          <a:prstGeom prst="rect">
            <a:avLst/>
          </a:prstGeom>
          <a:noFill/>
        </p:spPr>
        <p:txBody>
          <a:bodyPr wrap="none" rtlCol="0">
            <a:spAutoFit/>
          </a:bodyPr>
          <a:lstStyle/>
          <a:p>
            <a:r>
              <a:rPr kumimoji="1" lang="en-US" altLang="ja-JP" sz="2400" dirty="0"/>
              <a:t>1</a:t>
            </a:r>
            <a:r>
              <a:rPr kumimoji="1" lang="ja-JP" altLang="en-US" sz="2400" dirty="0"/>
              <a:t>：傾斜なし</a:t>
            </a:r>
            <a:endParaRPr kumimoji="1" lang="en-US" altLang="ja-JP" sz="2400" dirty="0"/>
          </a:p>
        </p:txBody>
      </p:sp>
      <p:sp>
        <p:nvSpPr>
          <p:cNvPr id="86" name="テキスト ボックス 85">
            <a:extLst>
              <a:ext uri="{FF2B5EF4-FFF2-40B4-BE49-F238E27FC236}">
                <a16:creationId xmlns:a16="http://schemas.microsoft.com/office/drawing/2014/main" xmlns="" id="{1B232782-9055-4A07-9105-3180A7F011F6}"/>
              </a:ext>
            </a:extLst>
          </p:cNvPr>
          <p:cNvSpPr txBox="1"/>
          <p:nvPr/>
        </p:nvSpPr>
        <p:spPr>
          <a:xfrm>
            <a:off x="6226141" y="5744701"/>
            <a:ext cx="1417376" cy="461665"/>
          </a:xfrm>
          <a:prstGeom prst="rect">
            <a:avLst/>
          </a:prstGeom>
          <a:noFill/>
        </p:spPr>
        <p:txBody>
          <a:bodyPr wrap="none" rtlCol="0">
            <a:spAutoFit/>
          </a:bodyPr>
          <a:lstStyle/>
          <a:p>
            <a:r>
              <a:rPr kumimoji="1" lang="en-US" altLang="ja-JP" sz="2400" dirty="0"/>
              <a:t>2</a:t>
            </a:r>
            <a:r>
              <a:rPr kumimoji="1" lang="ja-JP" altLang="en-US" sz="2400" dirty="0"/>
              <a:t>：右傾斜</a:t>
            </a:r>
            <a:endParaRPr kumimoji="1" lang="en-US" altLang="ja-JP" sz="2400" dirty="0"/>
          </a:p>
        </p:txBody>
      </p:sp>
      <p:sp>
        <p:nvSpPr>
          <p:cNvPr id="87" name="矢印: 右カーブ 86">
            <a:extLst>
              <a:ext uri="{FF2B5EF4-FFF2-40B4-BE49-F238E27FC236}">
                <a16:creationId xmlns:a16="http://schemas.microsoft.com/office/drawing/2014/main" xmlns="" id="{0B265959-4021-455F-91CA-4EC2B192D06A}"/>
              </a:ext>
            </a:extLst>
          </p:cNvPr>
          <p:cNvSpPr/>
          <p:nvPr/>
        </p:nvSpPr>
        <p:spPr>
          <a:xfrm>
            <a:off x="8930419" y="4910229"/>
            <a:ext cx="630258" cy="1204586"/>
          </a:xfrm>
          <a:prstGeom prst="curved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8" name="矢印: 右カーブ 87">
            <a:extLst>
              <a:ext uri="{FF2B5EF4-FFF2-40B4-BE49-F238E27FC236}">
                <a16:creationId xmlns:a16="http://schemas.microsoft.com/office/drawing/2014/main" xmlns="" id="{7AA7E1EF-8198-4491-B10E-AC9AB5D125B2}"/>
              </a:ext>
            </a:extLst>
          </p:cNvPr>
          <p:cNvSpPr/>
          <p:nvPr/>
        </p:nvSpPr>
        <p:spPr>
          <a:xfrm flipH="1">
            <a:off x="10146405" y="4910229"/>
            <a:ext cx="630257" cy="1204586"/>
          </a:xfrm>
          <a:prstGeom prst="curvedRight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89" name="テキスト ボックス 88">
            <a:extLst>
              <a:ext uri="{FF2B5EF4-FFF2-40B4-BE49-F238E27FC236}">
                <a16:creationId xmlns:a16="http://schemas.microsoft.com/office/drawing/2014/main" xmlns="" id="{0ECA3705-174E-470B-BD40-6CE4663C558C}"/>
              </a:ext>
            </a:extLst>
          </p:cNvPr>
          <p:cNvSpPr txBox="1"/>
          <p:nvPr/>
        </p:nvSpPr>
        <p:spPr>
          <a:xfrm>
            <a:off x="9154192" y="4424839"/>
            <a:ext cx="1109599" cy="461665"/>
          </a:xfrm>
          <a:prstGeom prst="rect">
            <a:avLst/>
          </a:prstGeom>
          <a:noFill/>
        </p:spPr>
        <p:txBody>
          <a:bodyPr wrap="none" rtlCol="0">
            <a:spAutoFit/>
          </a:bodyPr>
          <a:lstStyle/>
          <a:p>
            <a:r>
              <a:rPr kumimoji="1" lang="en-US" altLang="ja-JP" sz="2400" dirty="0"/>
              <a:t>0</a:t>
            </a:r>
            <a:r>
              <a:rPr kumimoji="1" lang="ja-JP" altLang="en-US" sz="2400" dirty="0"/>
              <a:t>：正面</a:t>
            </a:r>
            <a:endParaRPr kumimoji="1" lang="en-US" altLang="ja-JP" sz="2400" dirty="0"/>
          </a:p>
        </p:txBody>
      </p:sp>
      <p:sp>
        <p:nvSpPr>
          <p:cNvPr id="90" name="テキスト ボックス 89">
            <a:extLst>
              <a:ext uri="{FF2B5EF4-FFF2-40B4-BE49-F238E27FC236}">
                <a16:creationId xmlns:a16="http://schemas.microsoft.com/office/drawing/2014/main" xmlns="" id="{CAB42E1E-6693-4DDF-A6CE-47DE3D871137}"/>
              </a:ext>
            </a:extLst>
          </p:cNvPr>
          <p:cNvSpPr txBox="1"/>
          <p:nvPr/>
        </p:nvSpPr>
        <p:spPr>
          <a:xfrm>
            <a:off x="7617520" y="5152709"/>
            <a:ext cx="1369286" cy="461665"/>
          </a:xfrm>
          <a:prstGeom prst="rect">
            <a:avLst/>
          </a:prstGeom>
          <a:noFill/>
        </p:spPr>
        <p:txBody>
          <a:bodyPr wrap="none" rtlCol="0">
            <a:spAutoFit/>
          </a:bodyPr>
          <a:lstStyle/>
          <a:p>
            <a:r>
              <a:rPr kumimoji="1" lang="en-US" altLang="ja-JP" sz="2400" dirty="0"/>
              <a:t>1</a:t>
            </a:r>
            <a:r>
              <a:rPr kumimoji="1" lang="ja-JP" altLang="en-US" sz="2400" dirty="0"/>
              <a:t>：内向き</a:t>
            </a:r>
            <a:endParaRPr kumimoji="1" lang="en-US" altLang="ja-JP" sz="2400" dirty="0"/>
          </a:p>
        </p:txBody>
      </p:sp>
      <p:sp>
        <p:nvSpPr>
          <p:cNvPr id="91" name="テキスト ボックス 90">
            <a:extLst>
              <a:ext uri="{FF2B5EF4-FFF2-40B4-BE49-F238E27FC236}">
                <a16:creationId xmlns:a16="http://schemas.microsoft.com/office/drawing/2014/main" xmlns="" id="{B90A78BC-BF99-4BE3-A361-433182015712}"/>
              </a:ext>
            </a:extLst>
          </p:cNvPr>
          <p:cNvSpPr txBox="1"/>
          <p:nvPr/>
        </p:nvSpPr>
        <p:spPr>
          <a:xfrm>
            <a:off x="9247585" y="6026233"/>
            <a:ext cx="1109599" cy="461665"/>
          </a:xfrm>
          <a:prstGeom prst="rect">
            <a:avLst/>
          </a:prstGeom>
          <a:noFill/>
        </p:spPr>
        <p:txBody>
          <a:bodyPr wrap="none" rtlCol="0">
            <a:spAutoFit/>
          </a:bodyPr>
          <a:lstStyle/>
          <a:p>
            <a:r>
              <a:rPr kumimoji="1" lang="en-US" altLang="ja-JP" sz="2400" dirty="0"/>
              <a:t>2</a:t>
            </a:r>
            <a:r>
              <a:rPr kumimoji="1" lang="ja-JP" altLang="en-US" sz="2400" dirty="0"/>
              <a:t>：背面</a:t>
            </a:r>
            <a:endParaRPr kumimoji="1" lang="en-US" altLang="ja-JP" sz="2400" dirty="0"/>
          </a:p>
        </p:txBody>
      </p:sp>
      <p:sp>
        <p:nvSpPr>
          <p:cNvPr id="92" name="テキスト ボックス 91">
            <a:extLst>
              <a:ext uri="{FF2B5EF4-FFF2-40B4-BE49-F238E27FC236}">
                <a16:creationId xmlns:a16="http://schemas.microsoft.com/office/drawing/2014/main" xmlns="" id="{90FDA496-87C7-497B-83D5-FDFC83545484}"/>
              </a:ext>
            </a:extLst>
          </p:cNvPr>
          <p:cNvSpPr txBox="1"/>
          <p:nvPr/>
        </p:nvSpPr>
        <p:spPr>
          <a:xfrm>
            <a:off x="10780143" y="5189801"/>
            <a:ext cx="1369286" cy="461665"/>
          </a:xfrm>
          <a:prstGeom prst="rect">
            <a:avLst/>
          </a:prstGeom>
          <a:noFill/>
        </p:spPr>
        <p:txBody>
          <a:bodyPr wrap="none" rtlCol="0">
            <a:spAutoFit/>
          </a:bodyPr>
          <a:lstStyle/>
          <a:p>
            <a:r>
              <a:rPr kumimoji="1" lang="en-US" altLang="ja-JP" sz="2400" dirty="0"/>
              <a:t>3</a:t>
            </a:r>
            <a:r>
              <a:rPr kumimoji="1" lang="ja-JP" altLang="en-US" sz="2400" dirty="0"/>
              <a:t>：外向き</a:t>
            </a:r>
            <a:endParaRPr kumimoji="1" lang="en-US" altLang="ja-JP" sz="2400" dirty="0"/>
          </a:p>
        </p:txBody>
      </p:sp>
      <p:cxnSp>
        <p:nvCxnSpPr>
          <p:cNvPr id="97" name="コネクタ: カギ線 96">
            <a:extLst>
              <a:ext uri="{FF2B5EF4-FFF2-40B4-BE49-F238E27FC236}">
                <a16:creationId xmlns:a16="http://schemas.microsoft.com/office/drawing/2014/main" xmlns="" id="{510C8582-30CB-4E62-902B-5091729F44ED}"/>
              </a:ext>
            </a:extLst>
          </p:cNvPr>
          <p:cNvCxnSpPr>
            <a:cxnSpLocks/>
            <a:stCxn id="85" idx="3"/>
          </p:cNvCxnSpPr>
          <p:nvPr/>
        </p:nvCxnSpPr>
        <p:spPr>
          <a:xfrm flipV="1">
            <a:off x="6241591" y="3597448"/>
            <a:ext cx="1020013" cy="996630"/>
          </a:xfrm>
          <a:prstGeom prst="bentConnector3">
            <a:avLst>
              <a:gd name="adj1" fmla="val 100721"/>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cxnSp>
        <p:nvCxnSpPr>
          <p:cNvPr id="105" name="コネクタ: カギ線 104">
            <a:extLst>
              <a:ext uri="{FF2B5EF4-FFF2-40B4-BE49-F238E27FC236}">
                <a16:creationId xmlns:a16="http://schemas.microsoft.com/office/drawing/2014/main" xmlns="" id="{9F1A5E9D-ED16-4D5B-ADB1-40BFB81DCB3C}"/>
              </a:ext>
            </a:extLst>
          </p:cNvPr>
          <p:cNvCxnSpPr>
            <a:cxnSpLocks/>
          </p:cNvCxnSpPr>
          <p:nvPr/>
        </p:nvCxnSpPr>
        <p:spPr>
          <a:xfrm rot="16200000" flipV="1">
            <a:off x="6175703" y="3628550"/>
            <a:ext cx="1552146" cy="1526867"/>
          </a:xfrm>
          <a:prstGeom prst="bentConnector3">
            <a:avLst>
              <a:gd name="adj1" fmla="val 50000"/>
            </a:avLst>
          </a:prstGeom>
          <a:ln w="57150" cap="flat" cmpd="sng" algn="ctr">
            <a:solidFill>
              <a:srgbClr val="C00000"/>
            </a:solidFill>
            <a:prstDash val="solid"/>
            <a:round/>
            <a:headEnd type="none" w="med" len="med"/>
            <a:tailEnd type="triangle" w="med" len="med"/>
          </a:ln>
        </p:spPr>
        <p:style>
          <a:lnRef idx="0">
            <a:scrgbClr r="0" g="0" b="0"/>
          </a:lnRef>
          <a:fillRef idx="0">
            <a:scrgbClr r="0" g="0" b="0"/>
          </a:fillRef>
          <a:effectRef idx="0">
            <a:scrgbClr r="0" g="0" b="0"/>
          </a:effectRef>
          <a:fontRef idx="minor">
            <a:schemeClr val="tx1"/>
          </a:fontRef>
        </p:style>
      </p:cxnSp>
      <p:sp>
        <p:nvSpPr>
          <p:cNvPr id="116" name="テキスト ボックス 115">
            <a:extLst>
              <a:ext uri="{FF2B5EF4-FFF2-40B4-BE49-F238E27FC236}">
                <a16:creationId xmlns:a16="http://schemas.microsoft.com/office/drawing/2014/main" xmlns="" id="{278250C6-E32E-412E-916F-172D674903C4}"/>
              </a:ext>
            </a:extLst>
          </p:cNvPr>
          <p:cNvSpPr txBox="1"/>
          <p:nvPr/>
        </p:nvSpPr>
        <p:spPr>
          <a:xfrm>
            <a:off x="2107621" y="1357671"/>
            <a:ext cx="4780476" cy="830997"/>
          </a:xfrm>
          <a:prstGeom prst="rect">
            <a:avLst/>
          </a:prstGeom>
          <a:noFill/>
        </p:spPr>
        <p:txBody>
          <a:bodyPr wrap="none" rtlCol="0">
            <a:spAutoFit/>
          </a:bodyPr>
          <a:lstStyle/>
          <a:p>
            <a:pPr algn="ctr"/>
            <a:r>
              <a:rPr kumimoji="1" lang="ja-JP" altLang="en-US" sz="2400" dirty="0"/>
              <a:t>手の位置、角度、指の曲げ伸ばしを</a:t>
            </a:r>
            <a:endParaRPr kumimoji="1" lang="en-US" altLang="ja-JP" sz="2400" dirty="0"/>
          </a:p>
          <a:p>
            <a:pPr algn="ctr"/>
            <a:r>
              <a:rPr kumimoji="1" lang="ja-JP" altLang="en-US" sz="2400" dirty="0"/>
              <a:t>九桁の整数で表現</a:t>
            </a:r>
            <a:endParaRPr kumimoji="1" lang="en-US" altLang="ja-JP" sz="2400" dirty="0"/>
          </a:p>
        </p:txBody>
      </p:sp>
    </p:spTree>
    <p:extLst>
      <p:ext uri="{BB962C8B-B14F-4D97-AF65-F5344CB8AC3E}">
        <p14:creationId xmlns:p14="http://schemas.microsoft.com/office/powerpoint/2010/main" val="1547087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2"/>
                                        </p:tgtEl>
                                        <p:attrNameLst>
                                          <p:attrName>style.visibility</p:attrName>
                                        </p:attrNameLst>
                                      </p:cBhvr>
                                      <p:to>
                                        <p:strVal val="visible"/>
                                      </p:to>
                                    </p:set>
                                    <p:animEffect transition="in" filter="fade">
                                      <p:cBhvr>
                                        <p:cTn id="10" dur="500"/>
                                        <p:tgtEl>
                                          <p:spTgt spid="7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3"/>
                                        </p:tgtEl>
                                        <p:attrNameLst>
                                          <p:attrName>style.visibility</p:attrName>
                                        </p:attrNameLst>
                                      </p:cBhvr>
                                      <p:to>
                                        <p:strVal val="visible"/>
                                      </p:to>
                                    </p:set>
                                    <p:animEffect transition="in" filter="fade">
                                      <p:cBhvr>
                                        <p:cTn id="13" dur="500"/>
                                        <p:tgtEl>
                                          <p:spTgt spid="73"/>
                                        </p:tgtEl>
                                      </p:cBhvr>
                                    </p:animEffect>
                                  </p:childTnLst>
                                </p:cTn>
                              </p:par>
                              <p:par>
                                <p:cTn id="14" presetID="10" presetClass="entr" presetSubtype="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par>
                                <p:cTn id="23" presetID="10" presetClass="entr" presetSubtype="0" fill="hold" nodeType="withEffect">
                                  <p:stCondLst>
                                    <p:cond delay="0"/>
                                  </p:stCondLst>
                                  <p:childTnLst>
                                    <p:set>
                                      <p:cBhvr>
                                        <p:cTn id="24" dur="1" fill="hold">
                                          <p:stCondLst>
                                            <p:cond delay="0"/>
                                          </p:stCondLst>
                                        </p:cTn>
                                        <p:tgtEl>
                                          <p:spTgt spid="39"/>
                                        </p:tgtEl>
                                        <p:attrNameLst>
                                          <p:attrName>style.visibility</p:attrName>
                                        </p:attrNameLst>
                                      </p:cBhvr>
                                      <p:to>
                                        <p:strVal val="visible"/>
                                      </p:to>
                                    </p:set>
                                    <p:animEffect transition="in" filter="fade">
                                      <p:cBhvr>
                                        <p:cTn id="25" dur="500"/>
                                        <p:tgtEl>
                                          <p:spTgt spid="39"/>
                                        </p:tgtEl>
                                      </p:cBhvr>
                                    </p:animEffect>
                                  </p:childTnLst>
                                </p:cTn>
                              </p:par>
                              <p:par>
                                <p:cTn id="26" presetID="10" presetClass="entr" presetSubtype="0" fill="hold"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fade">
                                      <p:cBhvr>
                                        <p:cTn id="28" dur="500"/>
                                        <p:tgtEl>
                                          <p:spTgt spid="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80"/>
                                        </p:tgtEl>
                                        <p:attrNameLst>
                                          <p:attrName>style.visibility</p:attrName>
                                        </p:attrNameLst>
                                      </p:cBhvr>
                                      <p:to>
                                        <p:strVal val="visible"/>
                                      </p:to>
                                    </p:set>
                                    <p:animEffect transition="in" filter="fade">
                                      <p:cBhvr>
                                        <p:cTn id="33" dur="500"/>
                                        <p:tgtEl>
                                          <p:spTgt spid="80"/>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87"/>
                                        </p:tgtEl>
                                        <p:attrNameLst>
                                          <p:attrName>style.visibility</p:attrName>
                                        </p:attrNameLst>
                                      </p:cBhvr>
                                      <p:to>
                                        <p:strVal val="visible"/>
                                      </p:to>
                                    </p:set>
                                    <p:animEffect transition="in" filter="fade">
                                      <p:cBhvr>
                                        <p:cTn id="36" dur="500"/>
                                        <p:tgtEl>
                                          <p:spTgt spid="8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88"/>
                                        </p:tgtEl>
                                        <p:attrNameLst>
                                          <p:attrName>style.visibility</p:attrName>
                                        </p:attrNameLst>
                                      </p:cBhvr>
                                      <p:to>
                                        <p:strVal val="visible"/>
                                      </p:to>
                                    </p:set>
                                    <p:animEffect transition="in" filter="fade">
                                      <p:cBhvr>
                                        <p:cTn id="39" dur="500"/>
                                        <p:tgtEl>
                                          <p:spTgt spid="8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89"/>
                                        </p:tgtEl>
                                        <p:attrNameLst>
                                          <p:attrName>style.visibility</p:attrName>
                                        </p:attrNameLst>
                                      </p:cBhvr>
                                      <p:to>
                                        <p:strVal val="visible"/>
                                      </p:to>
                                    </p:set>
                                    <p:animEffect transition="in" filter="fade">
                                      <p:cBhvr>
                                        <p:cTn id="42" dur="500"/>
                                        <p:tgtEl>
                                          <p:spTgt spid="89"/>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90"/>
                                        </p:tgtEl>
                                        <p:attrNameLst>
                                          <p:attrName>style.visibility</p:attrName>
                                        </p:attrNameLst>
                                      </p:cBhvr>
                                      <p:to>
                                        <p:strVal val="visible"/>
                                      </p:to>
                                    </p:set>
                                    <p:animEffect transition="in" filter="fade">
                                      <p:cBhvr>
                                        <p:cTn id="45" dur="500"/>
                                        <p:tgtEl>
                                          <p:spTgt spid="9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91"/>
                                        </p:tgtEl>
                                        <p:attrNameLst>
                                          <p:attrName>style.visibility</p:attrName>
                                        </p:attrNameLst>
                                      </p:cBhvr>
                                      <p:to>
                                        <p:strVal val="visible"/>
                                      </p:to>
                                    </p:set>
                                    <p:animEffect transition="in" filter="fade">
                                      <p:cBhvr>
                                        <p:cTn id="48" dur="500"/>
                                        <p:tgtEl>
                                          <p:spTgt spid="91"/>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92"/>
                                        </p:tgtEl>
                                        <p:attrNameLst>
                                          <p:attrName>style.visibility</p:attrName>
                                        </p:attrNameLst>
                                      </p:cBhvr>
                                      <p:to>
                                        <p:strVal val="visible"/>
                                      </p:to>
                                    </p:set>
                                    <p:animEffect transition="in" filter="fade">
                                      <p:cBhvr>
                                        <p:cTn id="51" dur="500"/>
                                        <p:tgtEl>
                                          <p:spTgt spid="92"/>
                                        </p:tgtEl>
                                      </p:cBhvr>
                                    </p:animEffect>
                                  </p:childTnLst>
                                </p:cTn>
                              </p:par>
                              <p:par>
                                <p:cTn id="52" presetID="10" presetClass="entr" presetSubtype="0" fill="hold" nodeType="withEffect">
                                  <p:stCondLst>
                                    <p:cond delay="0"/>
                                  </p:stCondLst>
                                  <p:childTnLst>
                                    <p:set>
                                      <p:cBhvr>
                                        <p:cTn id="53" dur="1" fill="hold">
                                          <p:stCondLst>
                                            <p:cond delay="0"/>
                                          </p:stCondLst>
                                        </p:cTn>
                                        <p:tgtEl>
                                          <p:spTgt spid="105"/>
                                        </p:tgtEl>
                                        <p:attrNameLst>
                                          <p:attrName>style.visibility</p:attrName>
                                        </p:attrNameLst>
                                      </p:cBhvr>
                                      <p:to>
                                        <p:strVal val="visible"/>
                                      </p:to>
                                    </p:set>
                                    <p:animEffect transition="in" filter="fade">
                                      <p:cBhvr>
                                        <p:cTn id="54" dur="500"/>
                                        <p:tgtEl>
                                          <p:spTgt spid="105"/>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fade">
                                      <p:cBhvr>
                                        <p:cTn id="59" dur="500"/>
                                        <p:tgtEl>
                                          <p:spTgt spid="45"/>
                                        </p:tgtEl>
                                      </p:cBhvr>
                                    </p:animEffect>
                                  </p:childTnLst>
                                </p:cTn>
                              </p:par>
                              <p:par>
                                <p:cTn id="60" presetID="10" presetClass="entr" presetSubtype="0" fill="hold" nodeType="withEffect">
                                  <p:stCondLst>
                                    <p:cond delay="0"/>
                                  </p:stCondLst>
                                  <p:childTnLst>
                                    <p:set>
                                      <p:cBhvr>
                                        <p:cTn id="61" dur="1" fill="hold">
                                          <p:stCondLst>
                                            <p:cond delay="0"/>
                                          </p:stCondLst>
                                        </p:cTn>
                                        <p:tgtEl>
                                          <p:spTgt spid="49"/>
                                        </p:tgtEl>
                                        <p:attrNameLst>
                                          <p:attrName>style.visibility</p:attrName>
                                        </p:attrNameLst>
                                      </p:cBhvr>
                                      <p:to>
                                        <p:strVal val="visible"/>
                                      </p:to>
                                    </p:set>
                                    <p:animEffect transition="in" filter="fade">
                                      <p:cBhvr>
                                        <p:cTn id="62" dur="500"/>
                                        <p:tgtEl>
                                          <p:spTgt spid="49"/>
                                        </p:tgtEl>
                                      </p:cBhvr>
                                    </p:animEffect>
                                  </p:childTnLst>
                                </p:cTn>
                              </p:par>
                              <p:par>
                                <p:cTn id="63" presetID="10" presetClass="entr" presetSubtype="0" fill="hold" nodeType="withEffect">
                                  <p:stCondLst>
                                    <p:cond delay="0"/>
                                  </p:stCondLst>
                                  <p:childTnLst>
                                    <p:set>
                                      <p:cBhvr>
                                        <p:cTn id="64" dur="1" fill="hold">
                                          <p:stCondLst>
                                            <p:cond delay="0"/>
                                          </p:stCondLst>
                                        </p:cTn>
                                        <p:tgtEl>
                                          <p:spTgt spid="51"/>
                                        </p:tgtEl>
                                        <p:attrNameLst>
                                          <p:attrName>style.visibility</p:attrName>
                                        </p:attrNameLst>
                                      </p:cBhvr>
                                      <p:to>
                                        <p:strVal val="visible"/>
                                      </p:to>
                                    </p:set>
                                    <p:animEffect transition="in" filter="fade">
                                      <p:cBhvr>
                                        <p:cTn id="65" dur="500"/>
                                        <p:tgtEl>
                                          <p:spTgt spid="51"/>
                                        </p:tgtEl>
                                      </p:cBhvr>
                                    </p:animEffect>
                                  </p:childTnLst>
                                </p:cTn>
                              </p:par>
                              <p:par>
                                <p:cTn id="66" presetID="10" presetClass="entr" presetSubtype="0" fill="hold" nodeType="withEffect">
                                  <p:stCondLst>
                                    <p:cond delay="0"/>
                                  </p:stCondLst>
                                  <p:childTnLst>
                                    <p:set>
                                      <p:cBhvr>
                                        <p:cTn id="67" dur="1" fill="hold">
                                          <p:stCondLst>
                                            <p:cond delay="0"/>
                                          </p:stCondLst>
                                        </p:cTn>
                                        <p:tgtEl>
                                          <p:spTgt spid="54"/>
                                        </p:tgtEl>
                                        <p:attrNameLst>
                                          <p:attrName>style.visibility</p:attrName>
                                        </p:attrNameLst>
                                      </p:cBhvr>
                                      <p:to>
                                        <p:strVal val="visible"/>
                                      </p:to>
                                    </p:set>
                                    <p:animEffect transition="in" filter="fade">
                                      <p:cBhvr>
                                        <p:cTn id="68" dur="500"/>
                                        <p:tgtEl>
                                          <p:spTgt spid="54"/>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55"/>
                                        </p:tgtEl>
                                        <p:attrNameLst>
                                          <p:attrName>style.visibility</p:attrName>
                                        </p:attrNameLst>
                                      </p:cBhvr>
                                      <p:to>
                                        <p:strVal val="visible"/>
                                      </p:to>
                                    </p:set>
                                    <p:animEffect transition="in" filter="fade">
                                      <p:cBhvr>
                                        <p:cTn id="71" dur="500"/>
                                        <p:tgtEl>
                                          <p:spTgt spid="55"/>
                                        </p:tgtEl>
                                      </p:cBhvr>
                                    </p:animEffect>
                                  </p:childTnLst>
                                </p:cTn>
                              </p:par>
                              <p:par>
                                <p:cTn id="72" presetID="10" presetClass="entr" presetSubtype="0" fill="hold" nodeType="withEffect">
                                  <p:stCondLst>
                                    <p:cond delay="0"/>
                                  </p:stCondLst>
                                  <p:childTnLst>
                                    <p:set>
                                      <p:cBhvr>
                                        <p:cTn id="73" dur="1" fill="hold">
                                          <p:stCondLst>
                                            <p:cond delay="0"/>
                                          </p:stCondLst>
                                        </p:cTn>
                                        <p:tgtEl>
                                          <p:spTgt spid="58"/>
                                        </p:tgtEl>
                                        <p:attrNameLst>
                                          <p:attrName>style.visibility</p:attrName>
                                        </p:attrNameLst>
                                      </p:cBhvr>
                                      <p:to>
                                        <p:strVal val="visible"/>
                                      </p:to>
                                    </p:set>
                                    <p:animEffect transition="in" filter="fade">
                                      <p:cBhvr>
                                        <p:cTn id="74" dur="500"/>
                                        <p:tgtEl>
                                          <p:spTgt spid="58"/>
                                        </p:tgtEl>
                                      </p:cBhvr>
                                    </p:animEffect>
                                  </p:childTnLst>
                                </p:cTn>
                              </p:par>
                              <p:par>
                                <p:cTn id="75" presetID="10" presetClass="entr" presetSubtype="0" fill="hold" nodeType="withEffect">
                                  <p:stCondLst>
                                    <p:cond delay="0"/>
                                  </p:stCondLst>
                                  <p:childTnLst>
                                    <p:set>
                                      <p:cBhvr>
                                        <p:cTn id="76" dur="1" fill="hold">
                                          <p:stCondLst>
                                            <p:cond delay="0"/>
                                          </p:stCondLst>
                                        </p:cTn>
                                        <p:tgtEl>
                                          <p:spTgt spid="64"/>
                                        </p:tgtEl>
                                        <p:attrNameLst>
                                          <p:attrName>style.visibility</p:attrName>
                                        </p:attrNameLst>
                                      </p:cBhvr>
                                      <p:to>
                                        <p:strVal val="visible"/>
                                      </p:to>
                                    </p:set>
                                    <p:animEffect transition="in" filter="fade">
                                      <p:cBhvr>
                                        <p:cTn id="77" dur="500"/>
                                        <p:tgtEl>
                                          <p:spTgt spid="64"/>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74"/>
                                        </p:tgtEl>
                                        <p:attrNameLst>
                                          <p:attrName>style.visibility</p:attrName>
                                        </p:attrNameLst>
                                      </p:cBhvr>
                                      <p:to>
                                        <p:strVal val="visible"/>
                                      </p:to>
                                    </p:set>
                                    <p:animEffect transition="in" filter="fade">
                                      <p:cBhvr>
                                        <p:cTn id="80" dur="500"/>
                                        <p:tgtEl>
                                          <p:spTgt spid="74"/>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75"/>
                                        </p:tgtEl>
                                        <p:attrNameLst>
                                          <p:attrName>style.visibility</p:attrName>
                                        </p:attrNameLst>
                                      </p:cBhvr>
                                      <p:to>
                                        <p:strVal val="visible"/>
                                      </p:to>
                                    </p:set>
                                    <p:animEffect transition="in" filter="fade">
                                      <p:cBhvr>
                                        <p:cTn id="83" dur="500"/>
                                        <p:tgtEl>
                                          <p:spTgt spid="75"/>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76"/>
                                        </p:tgtEl>
                                        <p:attrNameLst>
                                          <p:attrName>style.visibility</p:attrName>
                                        </p:attrNameLst>
                                      </p:cBhvr>
                                      <p:to>
                                        <p:strVal val="visible"/>
                                      </p:to>
                                    </p:set>
                                    <p:animEffect transition="in" filter="fade">
                                      <p:cBhvr>
                                        <p:cTn id="86" dur="500"/>
                                        <p:tgtEl>
                                          <p:spTgt spid="76"/>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77"/>
                                        </p:tgtEl>
                                        <p:attrNameLst>
                                          <p:attrName>style.visibility</p:attrName>
                                        </p:attrNameLst>
                                      </p:cBhvr>
                                      <p:to>
                                        <p:strVal val="visible"/>
                                      </p:to>
                                    </p:set>
                                    <p:animEffect transition="in" filter="fade">
                                      <p:cBhvr>
                                        <p:cTn id="89" dur="500"/>
                                        <p:tgtEl>
                                          <p:spTgt spid="7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78"/>
                                        </p:tgtEl>
                                        <p:attrNameLst>
                                          <p:attrName>style.visibility</p:attrName>
                                        </p:attrNameLst>
                                      </p:cBhvr>
                                      <p:to>
                                        <p:strVal val="visible"/>
                                      </p:to>
                                    </p:set>
                                    <p:animEffect transition="in" filter="fade">
                                      <p:cBhvr>
                                        <p:cTn id="92" dur="500"/>
                                        <p:tgtEl>
                                          <p:spTgt spid="78"/>
                                        </p:tgtEl>
                                      </p:cBhvr>
                                    </p:animEffect>
                                  </p:childTnLst>
                                </p:cTn>
                              </p:par>
                              <p:par>
                                <p:cTn id="93" presetID="10" presetClass="entr" presetSubtype="0" fill="hold" nodeType="withEffect">
                                  <p:stCondLst>
                                    <p:cond delay="0"/>
                                  </p:stCondLst>
                                  <p:childTnLst>
                                    <p:set>
                                      <p:cBhvr>
                                        <p:cTn id="94" dur="1" fill="hold">
                                          <p:stCondLst>
                                            <p:cond delay="0"/>
                                          </p:stCondLst>
                                        </p:cTn>
                                        <p:tgtEl>
                                          <p:spTgt spid="44"/>
                                        </p:tgtEl>
                                        <p:attrNameLst>
                                          <p:attrName>style.visibility</p:attrName>
                                        </p:attrNameLst>
                                      </p:cBhvr>
                                      <p:to>
                                        <p:strVal val="visible"/>
                                      </p:to>
                                    </p:set>
                                    <p:animEffect transition="in" filter="fade">
                                      <p:cBhvr>
                                        <p:cTn id="95" dur="500"/>
                                        <p:tgtEl>
                                          <p:spTgt spid="44"/>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79"/>
                                        </p:tgtEl>
                                        <p:attrNameLst>
                                          <p:attrName>style.visibility</p:attrName>
                                        </p:attrNameLst>
                                      </p:cBhvr>
                                      <p:to>
                                        <p:strVal val="visible"/>
                                      </p:to>
                                    </p:set>
                                    <p:animEffect transition="in" filter="fade">
                                      <p:cBhvr>
                                        <p:cTn id="100" dur="500"/>
                                        <p:tgtEl>
                                          <p:spTgt spid="79"/>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82"/>
                                        </p:tgtEl>
                                        <p:attrNameLst>
                                          <p:attrName>style.visibility</p:attrName>
                                        </p:attrNameLst>
                                      </p:cBhvr>
                                      <p:to>
                                        <p:strVal val="visible"/>
                                      </p:to>
                                    </p:set>
                                    <p:animEffect transition="in" filter="fade">
                                      <p:cBhvr>
                                        <p:cTn id="103" dur="500"/>
                                        <p:tgtEl>
                                          <p:spTgt spid="82"/>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83"/>
                                        </p:tgtEl>
                                        <p:attrNameLst>
                                          <p:attrName>style.visibility</p:attrName>
                                        </p:attrNameLst>
                                      </p:cBhvr>
                                      <p:to>
                                        <p:strVal val="visible"/>
                                      </p:to>
                                    </p:set>
                                    <p:animEffect transition="in" filter="fade">
                                      <p:cBhvr>
                                        <p:cTn id="106" dur="500"/>
                                        <p:tgtEl>
                                          <p:spTgt spid="8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84"/>
                                        </p:tgtEl>
                                        <p:attrNameLst>
                                          <p:attrName>style.visibility</p:attrName>
                                        </p:attrNameLst>
                                      </p:cBhvr>
                                      <p:to>
                                        <p:strVal val="visible"/>
                                      </p:to>
                                    </p:set>
                                    <p:animEffect transition="in" filter="fade">
                                      <p:cBhvr>
                                        <p:cTn id="109" dur="500"/>
                                        <p:tgtEl>
                                          <p:spTgt spid="84"/>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85"/>
                                        </p:tgtEl>
                                        <p:attrNameLst>
                                          <p:attrName>style.visibility</p:attrName>
                                        </p:attrNameLst>
                                      </p:cBhvr>
                                      <p:to>
                                        <p:strVal val="visible"/>
                                      </p:to>
                                    </p:set>
                                    <p:animEffect transition="in" filter="fade">
                                      <p:cBhvr>
                                        <p:cTn id="112" dur="500"/>
                                        <p:tgtEl>
                                          <p:spTgt spid="85"/>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86"/>
                                        </p:tgtEl>
                                        <p:attrNameLst>
                                          <p:attrName>style.visibility</p:attrName>
                                        </p:attrNameLst>
                                      </p:cBhvr>
                                      <p:to>
                                        <p:strVal val="visible"/>
                                      </p:to>
                                    </p:set>
                                    <p:animEffect transition="in" filter="fade">
                                      <p:cBhvr>
                                        <p:cTn id="115" dur="500"/>
                                        <p:tgtEl>
                                          <p:spTgt spid="86"/>
                                        </p:tgtEl>
                                      </p:cBhvr>
                                    </p:animEffect>
                                  </p:childTnLst>
                                </p:cTn>
                              </p:par>
                              <p:par>
                                <p:cTn id="116" presetID="10" presetClass="entr" presetSubtype="0" fill="hold" nodeType="withEffect">
                                  <p:stCondLst>
                                    <p:cond delay="0"/>
                                  </p:stCondLst>
                                  <p:childTnLst>
                                    <p:set>
                                      <p:cBhvr>
                                        <p:cTn id="117" dur="1" fill="hold">
                                          <p:stCondLst>
                                            <p:cond delay="0"/>
                                          </p:stCondLst>
                                        </p:cTn>
                                        <p:tgtEl>
                                          <p:spTgt spid="97"/>
                                        </p:tgtEl>
                                        <p:attrNameLst>
                                          <p:attrName>style.visibility</p:attrName>
                                        </p:attrNameLst>
                                      </p:cBhvr>
                                      <p:to>
                                        <p:strVal val="visible"/>
                                      </p:to>
                                    </p:set>
                                    <p:animEffect transition="in" filter="fade">
                                      <p:cBhvr>
                                        <p:cTn id="118" dur="500"/>
                                        <p:tgtEl>
                                          <p:spTgt spid="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animBg="1"/>
      <p:bldP spid="72" grpId="0"/>
      <p:bldP spid="73" grpId="0"/>
      <p:bldP spid="74" grpId="0"/>
      <p:bldP spid="75" grpId="0"/>
      <p:bldP spid="76" grpId="0"/>
      <p:bldP spid="77" grpId="0"/>
      <p:bldP spid="78" grpId="0"/>
      <p:bldP spid="82" grpId="0" animBg="1"/>
      <p:bldP spid="83" grpId="0" animBg="1"/>
      <p:bldP spid="84" grpId="0"/>
      <p:bldP spid="85" grpId="0"/>
      <p:bldP spid="86" grpId="0"/>
      <p:bldP spid="87" grpId="0" animBg="1"/>
      <p:bldP spid="88" grpId="0" animBg="1"/>
      <p:bldP spid="89" grpId="0"/>
      <p:bldP spid="90" grpId="0"/>
      <p:bldP spid="91" grpId="0"/>
      <p:bldP spid="9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手話学習支援システムのこれまで</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539827" y="1820863"/>
            <a:ext cx="11644931" cy="4351337"/>
          </a:xfrm>
        </p:spPr>
        <p:txBody>
          <a:bodyPr>
            <a:normAutofit/>
          </a:bodyPr>
          <a:lstStyle/>
          <a:p>
            <a:pPr>
              <a:buFont typeface="Wingdings" panose="05000000000000000000" pitchFamily="2" charset="2"/>
              <a:buChar char="l"/>
            </a:pPr>
            <a:r>
              <a:rPr kumimoji="1" lang="en-US" altLang="ja-JP" dirty="0">
                <a:solidFill>
                  <a:schemeClr val="bg1">
                    <a:lumMod val="65000"/>
                  </a:schemeClr>
                </a:solidFill>
              </a:rPr>
              <a:t>2020</a:t>
            </a:r>
            <a:r>
              <a:rPr kumimoji="1" lang="ja-JP" altLang="en-US" dirty="0">
                <a:solidFill>
                  <a:schemeClr val="bg1">
                    <a:lumMod val="65000"/>
                  </a:schemeClr>
                </a:solidFill>
              </a:rPr>
              <a:t>年</a:t>
            </a:r>
            <a:r>
              <a:rPr kumimoji="1" lang="en-US" altLang="ja-JP" dirty="0">
                <a:solidFill>
                  <a:schemeClr val="bg1">
                    <a:lumMod val="65000"/>
                  </a:schemeClr>
                </a:solidFill>
              </a:rPr>
              <a:t>9</a:t>
            </a:r>
            <a:r>
              <a:rPr kumimoji="1" lang="ja-JP" altLang="en-US" dirty="0">
                <a:solidFill>
                  <a:schemeClr val="bg1">
                    <a:lumMod val="65000"/>
                  </a:schemeClr>
                </a:solidFill>
              </a:rPr>
              <a:t>月頃　製作開始</a:t>
            </a:r>
            <a:endParaRPr kumimoji="1" lang="en-US" altLang="ja-JP" dirty="0">
              <a:solidFill>
                <a:schemeClr val="bg1">
                  <a:lumMod val="65000"/>
                </a:schemeClr>
              </a:solidFill>
            </a:endParaRPr>
          </a:p>
          <a:p>
            <a:pPr>
              <a:buFont typeface="Wingdings" panose="05000000000000000000" pitchFamily="2" charset="2"/>
              <a:buChar char="l"/>
            </a:pPr>
            <a:endParaRPr kumimoji="1" lang="en-US" altLang="ja-JP" dirty="0">
              <a:solidFill>
                <a:schemeClr val="bg1">
                  <a:lumMod val="65000"/>
                </a:schemeClr>
              </a:solidFill>
            </a:endParaRPr>
          </a:p>
          <a:p>
            <a:pPr>
              <a:buFont typeface="Wingdings" panose="05000000000000000000" pitchFamily="2" charset="2"/>
              <a:buChar char="l"/>
            </a:pPr>
            <a:r>
              <a:rPr kumimoji="1" lang="en-US" altLang="ja-JP" dirty="0">
                <a:solidFill>
                  <a:schemeClr val="bg1">
                    <a:lumMod val="65000"/>
                  </a:schemeClr>
                </a:solidFill>
              </a:rPr>
              <a:t>11</a:t>
            </a:r>
            <a:r>
              <a:rPr kumimoji="1" lang="ja-JP" altLang="en-US" dirty="0">
                <a:solidFill>
                  <a:schemeClr val="bg1">
                    <a:lumMod val="65000"/>
                  </a:schemeClr>
                </a:solidFill>
              </a:rPr>
              <a:t>月　電気関係学会関西連合大会　参加</a:t>
            </a:r>
            <a:endParaRPr kumimoji="1" lang="en-US" altLang="ja-JP" dirty="0">
              <a:solidFill>
                <a:schemeClr val="bg1">
                  <a:lumMod val="65000"/>
                </a:schemeClr>
              </a:solidFill>
            </a:endParaRPr>
          </a:p>
          <a:p>
            <a:pPr lvl="1">
              <a:buFont typeface="Wingdings" panose="05000000000000000000" pitchFamily="2" charset="2"/>
              <a:buChar char="l"/>
            </a:pPr>
            <a:r>
              <a:rPr lang="ja-JP" altLang="en-US" dirty="0">
                <a:solidFill>
                  <a:schemeClr val="bg1">
                    <a:lumMod val="65000"/>
                  </a:schemeClr>
                </a:solidFill>
              </a:rPr>
              <a:t>基本的なシステムの流れ、識別手法の紹介</a:t>
            </a:r>
            <a:endParaRPr lang="en-US" altLang="ja-JP" dirty="0">
              <a:solidFill>
                <a:schemeClr val="bg1">
                  <a:lumMod val="65000"/>
                </a:schemeClr>
              </a:solidFill>
            </a:endParaRPr>
          </a:p>
          <a:p>
            <a:pPr lvl="1">
              <a:buFont typeface="Wingdings" panose="05000000000000000000" pitchFamily="2" charset="2"/>
              <a:buChar char="l"/>
            </a:pPr>
            <a:endParaRPr lang="en-US" altLang="ja-JP" dirty="0"/>
          </a:p>
          <a:p>
            <a:pPr lvl="1">
              <a:buFont typeface="Wingdings" panose="05000000000000000000" pitchFamily="2" charset="2"/>
              <a:buChar char="l"/>
            </a:pPr>
            <a:r>
              <a:rPr lang="ja-JP" altLang="en-US" dirty="0"/>
              <a:t>質問・助言</a:t>
            </a:r>
            <a:endParaRPr lang="en-US" altLang="ja-JP" dirty="0"/>
          </a:p>
          <a:p>
            <a:pPr lvl="1">
              <a:buFont typeface="Wingdings" panose="05000000000000000000" pitchFamily="2" charset="2"/>
              <a:buChar char="l"/>
            </a:pPr>
            <a:r>
              <a:rPr lang="ja-JP" altLang="en-US" dirty="0"/>
              <a:t>細かい表現の認識の程度（人差し指の先だけを曲げる等）はどうか</a:t>
            </a:r>
            <a:endParaRPr lang="en-US" altLang="ja-JP" dirty="0"/>
          </a:p>
          <a:p>
            <a:pPr>
              <a:buFont typeface="Wingdings" panose="05000000000000000000" pitchFamily="2" charset="2"/>
              <a:buChar char="l"/>
            </a:pPr>
            <a:endParaRPr kumimoji="1" lang="ja-JP" altLang="en-US" dirty="0"/>
          </a:p>
        </p:txBody>
      </p:sp>
    </p:spTree>
    <p:extLst>
      <p:ext uri="{BB962C8B-B14F-4D97-AF65-F5344CB8AC3E}">
        <p14:creationId xmlns:p14="http://schemas.microsoft.com/office/powerpoint/2010/main" val="3434809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Effect transition="in" filter="fade">
                                      <p:cBhvr>
                                        <p:cTn id="15" dur="500"/>
                                        <p:tgtEl>
                                          <p:spTgt spid="3">
                                            <p:txEl>
                                              <p:pRg st="3" end="3"/>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5" end="5"/>
                                            </p:txEl>
                                          </p:spTgt>
                                        </p:tgtEl>
                                        <p:attrNameLst>
                                          <p:attrName>style.visibility</p:attrName>
                                        </p:attrNameLst>
                                      </p:cBhvr>
                                      <p:to>
                                        <p:strVal val="visible"/>
                                      </p:to>
                                    </p:set>
                                    <p:animEffect transition="in" filter="fade">
                                      <p:cBhvr>
                                        <p:cTn id="18" dur="500"/>
                                        <p:tgtEl>
                                          <p:spTgt spid="3">
                                            <p:txEl>
                                              <p:pRg st="5" end="5"/>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animEffect transition="in" filter="fade">
                                      <p:cBhvr>
                                        <p:cTn id="21"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lstStyle/>
          <a:p>
            <a:r>
              <a:rPr kumimoji="1" lang="ja-JP" altLang="en-US" dirty="0"/>
              <a:t>手話学習支援システムのこれまで</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539827" y="1820863"/>
            <a:ext cx="11644931" cy="4351337"/>
          </a:xfrm>
        </p:spPr>
        <p:txBody>
          <a:bodyPr>
            <a:normAutofit/>
          </a:bodyPr>
          <a:lstStyle/>
          <a:p>
            <a:pPr>
              <a:buFont typeface="Wingdings" panose="05000000000000000000" pitchFamily="2" charset="2"/>
              <a:buChar char="l"/>
            </a:pPr>
            <a:r>
              <a:rPr kumimoji="1" lang="en-US" altLang="ja-JP" dirty="0"/>
              <a:t>2021</a:t>
            </a:r>
            <a:r>
              <a:rPr kumimoji="1" lang="ja-JP" altLang="en-US" dirty="0"/>
              <a:t>年</a:t>
            </a:r>
            <a:r>
              <a:rPr kumimoji="1" lang="en-US" altLang="ja-JP" dirty="0"/>
              <a:t>1</a:t>
            </a:r>
            <a:r>
              <a:rPr kumimoji="1" lang="ja-JP" altLang="en-US" dirty="0"/>
              <a:t>月　分野横断型新システム創成研究会　参加</a:t>
            </a:r>
            <a:endParaRPr kumimoji="1" lang="en-US" altLang="ja-JP" dirty="0"/>
          </a:p>
          <a:p>
            <a:pPr lvl="1">
              <a:buFont typeface="Wingdings" panose="05000000000000000000" pitchFamily="2" charset="2"/>
              <a:buChar char="l"/>
            </a:pPr>
            <a:r>
              <a:rPr lang="ja-JP" altLang="en-US" dirty="0"/>
              <a:t>基本的機能の紹介と大幅に変更した認識システムの紹介</a:t>
            </a:r>
            <a:endParaRPr lang="en-US" altLang="ja-JP" dirty="0"/>
          </a:p>
          <a:p>
            <a:pPr>
              <a:buFont typeface="Wingdings" panose="05000000000000000000" pitchFamily="2" charset="2"/>
              <a:buChar char="l"/>
            </a:pPr>
            <a:endParaRPr kumimoji="1" lang="en-US" altLang="ja-JP" dirty="0"/>
          </a:p>
          <a:p>
            <a:pPr lvl="1">
              <a:buFont typeface="Wingdings" panose="05000000000000000000" pitchFamily="2" charset="2"/>
              <a:buChar char="l"/>
            </a:pPr>
            <a:endParaRPr kumimoji="1" lang="ja-JP" altLang="en-US" dirty="0"/>
          </a:p>
        </p:txBody>
      </p:sp>
    </p:spTree>
    <p:extLst>
      <p:ext uri="{BB962C8B-B14F-4D97-AF65-F5344CB8AC3E}">
        <p14:creationId xmlns:p14="http://schemas.microsoft.com/office/powerpoint/2010/main" val="4279481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normAutofit/>
          </a:bodyPr>
          <a:lstStyle/>
          <a:p>
            <a:r>
              <a:rPr kumimoji="1" lang="ja-JP" altLang="en-US" dirty="0"/>
              <a:t>指曲げ伸ばしの識別手法</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endParaRPr lang="en-US" altLang="ja-JP" dirty="0"/>
          </a:p>
          <a:p>
            <a:pPr>
              <a:buFont typeface="Wingdings" panose="05000000000000000000" pitchFamily="2" charset="2"/>
              <a:buChar char="l"/>
            </a:pPr>
            <a:endParaRPr kumimoji="1" lang="ja-JP" altLang="en-US" dirty="0"/>
          </a:p>
        </p:txBody>
      </p:sp>
      <mc:AlternateContent xmlns:mc="http://schemas.openxmlformats.org/markup-compatibility/2006" xmlns:a14="http://schemas.microsoft.com/office/drawing/2010/main">
        <mc:Choice Requires="a14">
          <p:sp>
            <p:nvSpPr>
              <p:cNvPr id="5" name="コンテンツ プレースホルダー 2">
                <a:extLst>
                  <a:ext uri="{FF2B5EF4-FFF2-40B4-BE49-F238E27FC236}">
                    <a16:creationId xmlns:a16="http://schemas.microsoft.com/office/drawing/2014/main" xmlns="" id="{199991DD-0BBF-4122-8E30-9BDD73203CF5}"/>
                  </a:ext>
                </a:extLst>
              </p:cNvPr>
              <p:cNvSpPr txBox="1">
                <a:spLocks/>
              </p:cNvSpPr>
              <p:nvPr/>
            </p:nvSpPr>
            <p:spPr>
              <a:xfrm>
                <a:off x="838200" y="1820863"/>
                <a:ext cx="8082708" cy="51213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a:buFont typeface="Wingdings" panose="05000000000000000000" pitchFamily="2" charset="2"/>
                  <a:buChar char="l"/>
                </a:pPr>
                <a:r>
                  <a:rPr lang="en-US" altLang="ja-JP" sz="2800" dirty="0"/>
                  <a:t>Oculus Quest</a:t>
                </a:r>
                <a:r>
                  <a:rPr lang="ja-JP" altLang="en-US" sz="2800" dirty="0"/>
                  <a:t>では関節回転角は取得不可</a:t>
                </a:r>
                <a:endParaRPr lang="en-US" altLang="ja-JP" sz="2800" dirty="0"/>
              </a:p>
              <a:p>
                <a:pPr marL="0" indent="0">
                  <a:buNone/>
                </a:pPr>
                <a:r>
                  <a:rPr lang="ja-JP" altLang="en-US" sz="2800" dirty="0"/>
                  <a:t>　 各指の関節位置の座標が取得可能</a:t>
                </a:r>
                <a:endParaRPr lang="en-US" altLang="ja-JP" sz="2800" dirty="0"/>
              </a:p>
              <a:p>
                <a:pPr marL="0" indent="0">
                  <a:buNone/>
                </a:pPr>
                <a:r>
                  <a:rPr lang="ja-JP" altLang="en-US" sz="2800" dirty="0"/>
                  <a:t>　 指の曲げ伸ばしを以下のように算出</a:t>
                </a:r>
                <a:endParaRPr lang="en-US" altLang="ja-JP" sz="2800" dirty="0"/>
              </a:p>
              <a:p>
                <a:pPr>
                  <a:buFont typeface="Wingdings" panose="05000000000000000000" pitchFamily="2" charset="2"/>
                  <a:buChar char="l"/>
                </a:pPr>
                <a14:m>
                  <m:oMath xmlns:m="http://schemas.openxmlformats.org/officeDocument/2006/math">
                    <m:r>
                      <m:rPr>
                        <m:nor/>
                      </m:rPr>
                      <a:rPr lang="en-US" altLang="ja-JP" sz="2800" dirty="0"/>
                      <m:t>U</m:t>
                    </m:r>
                    <m:r>
                      <m:rPr>
                        <m:nor/>
                      </m:rPr>
                      <a:rPr lang="en-US" altLang="ja-JP" sz="2800" baseline="-25000" dirty="0"/>
                      <m:t>1</m:t>
                    </m:r>
                    <m:r>
                      <a:rPr lang="ja-JP" altLang="en-US" sz="2800" i="1" dirty="0" smtClean="0">
                        <a:latin typeface="Cambria Math" panose="02040503050406030204" pitchFamily="18" charset="0"/>
                      </a:rPr>
                      <m:t>＝</m:t>
                    </m:r>
                    <m:r>
                      <a:rPr lang="en-US" altLang="ja-JP" sz="2800" b="1" i="1" dirty="0">
                        <a:latin typeface="Cambria Math" panose="02040503050406030204" pitchFamily="18" charset="0"/>
                      </a:rPr>
                      <m:t>𝑨𝑩</m:t>
                    </m:r>
                    <m:r>
                      <a:rPr lang="ja-JP" altLang="en-US" sz="2800" b="1" i="1" dirty="0" smtClean="0">
                        <a:latin typeface="Cambria Math" panose="02040503050406030204" pitchFamily="18" charset="0"/>
                      </a:rPr>
                      <m:t>・</m:t>
                    </m:r>
                    <m:r>
                      <a:rPr lang="en-US" altLang="ja-JP" sz="2800" b="1" i="1" dirty="0">
                        <a:latin typeface="Cambria Math" panose="02040503050406030204" pitchFamily="18" charset="0"/>
                      </a:rPr>
                      <m:t>𝑩𝑪</m:t>
                    </m:r>
                  </m:oMath>
                </a14:m>
                <a:endParaRPr lang="en-US" altLang="ja-JP" sz="2800" b="1" i="1" dirty="0"/>
              </a:p>
              <a:p>
                <a:pPr>
                  <a:buFont typeface="Wingdings" panose="05000000000000000000" pitchFamily="2" charset="2"/>
                  <a:buChar char="l"/>
                </a:pPr>
                <a14:m>
                  <m:oMath xmlns:m="http://schemas.openxmlformats.org/officeDocument/2006/math">
                    <m:r>
                      <m:rPr>
                        <m:nor/>
                      </m:rPr>
                      <a:rPr lang="en-US" altLang="ja-JP" sz="2800" dirty="0"/>
                      <m:t>U</m:t>
                    </m:r>
                    <m:r>
                      <a:rPr lang="en-US" altLang="ja-JP" sz="2800" i="1" baseline="-25000" dirty="0" smtClean="0">
                        <a:latin typeface="Cambria Math" panose="02040503050406030204" pitchFamily="18" charset="0"/>
                      </a:rPr>
                      <m:t>2</m:t>
                    </m:r>
                    <m:r>
                      <a:rPr lang="ja-JP" altLang="en-US" sz="2800" i="1" dirty="0">
                        <a:latin typeface="Cambria Math" panose="02040503050406030204" pitchFamily="18" charset="0"/>
                      </a:rPr>
                      <m:t>＝</m:t>
                    </m:r>
                    <m:r>
                      <a:rPr lang="en-US" altLang="ja-JP" sz="2800" b="1" i="1" dirty="0">
                        <a:latin typeface="Cambria Math" panose="02040503050406030204" pitchFamily="18" charset="0"/>
                      </a:rPr>
                      <m:t>𝑩𝑪</m:t>
                    </m:r>
                    <m:r>
                      <a:rPr lang="ja-JP" altLang="en-US" sz="2800" b="1" i="1" dirty="0">
                        <a:latin typeface="Cambria Math" panose="02040503050406030204" pitchFamily="18" charset="0"/>
                      </a:rPr>
                      <m:t>・</m:t>
                    </m:r>
                    <m:r>
                      <a:rPr lang="en-US" altLang="ja-JP" sz="2800" b="1" i="1" dirty="0" smtClean="0">
                        <a:latin typeface="Cambria Math" panose="02040503050406030204" pitchFamily="18" charset="0"/>
                      </a:rPr>
                      <m:t>𝑪𝑫</m:t>
                    </m:r>
                  </m:oMath>
                </a14:m>
                <a:endParaRPr lang="en-US" altLang="ja-JP" sz="2800" b="1" i="1" dirty="0"/>
              </a:p>
              <a:p>
                <a:pPr>
                  <a:buFont typeface="Wingdings" panose="05000000000000000000" pitchFamily="2" charset="2"/>
                  <a:buChar char="l"/>
                </a:pPr>
                <a14:m>
                  <m:oMath xmlns:m="http://schemas.openxmlformats.org/officeDocument/2006/math">
                    <m:r>
                      <m:rPr>
                        <m:nor/>
                      </m:rPr>
                      <a:rPr lang="en-US" altLang="ja-JP" sz="2800" dirty="0"/>
                      <m:t>U</m:t>
                    </m:r>
                    <m:r>
                      <a:rPr lang="ja-JP" altLang="en-US" sz="2800" i="1" dirty="0">
                        <a:latin typeface="Cambria Math" panose="02040503050406030204" pitchFamily="18" charset="0"/>
                      </a:rPr>
                      <m:t>＝</m:t>
                    </m:r>
                    <m:r>
                      <m:rPr>
                        <m:nor/>
                      </m:rPr>
                      <a:rPr lang="en-US" altLang="ja-JP" sz="2800" dirty="0"/>
                      <m:t>U</m:t>
                    </m:r>
                    <m:r>
                      <m:rPr>
                        <m:nor/>
                      </m:rPr>
                      <a:rPr lang="en-US" altLang="ja-JP" sz="2800" baseline="-25000" dirty="0"/>
                      <m:t>1</m:t>
                    </m:r>
                    <m:r>
                      <m:rPr>
                        <m:nor/>
                      </m:rPr>
                      <a:rPr lang="en-US" altLang="ja-JP" sz="2800" dirty="0"/>
                      <m:t>U</m:t>
                    </m:r>
                    <m:r>
                      <a:rPr lang="en-US" altLang="ja-JP" sz="2800" i="1" baseline="-25000" dirty="0">
                        <a:latin typeface="Cambria Math" panose="02040503050406030204" pitchFamily="18" charset="0"/>
                      </a:rPr>
                      <m:t>2</m:t>
                    </m:r>
                  </m:oMath>
                </a14:m>
                <a:endParaRPr lang="en-US" altLang="ja-JP" sz="2800" b="1" i="1" dirty="0"/>
              </a:p>
              <a:p>
                <a:pPr marL="0" indent="0">
                  <a:buNone/>
                </a:pPr>
                <a:endParaRPr lang="en-US" altLang="ja-JP" sz="2800" dirty="0"/>
              </a:p>
              <a:p>
                <a:pPr>
                  <a:buFont typeface="Wingdings" panose="05000000000000000000" pitchFamily="2" charset="2"/>
                  <a:buChar char="l"/>
                </a:pPr>
                <a:r>
                  <a:rPr lang="ja-JP" altLang="en-US" sz="2400" dirty="0"/>
                  <a:t>伸びていれば値は１に近づく</a:t>
                </a:r>
                <a:endParaRPr lang="en-US" altLang="ja-JP" sz="2400" dirty="0"/>
              </a:p>
              <a:p>
                <a:pPr>
                  <a:buFont typeface="Wingdings" panose="05000000000000000000" pitchFamily="2" charset="2"/>
                  <a:buChar char="l"/>
                </a:pPr>
                <a:r>
                  <a:rPr lang="ja-JP" altLang="en-US" sz="2400" dirty="0"/>
                  <a:t>曲がっていれば低い値が算出され、しきい値で判別する</a:t>
                </a:r>
              </a:p>
            </p:txBody>
          </p:sp>
        </mc:Choice>
        <mc:Fallback xmlns="">
          <p:sp>
            <p:nvSpPr>
              <p:cNvPr id="5" name="コンテンツ プレースホルダー 2">
                <a:extLst>
                  <a:ext uri="{FF2B5EF4-FFF2-40B4-BE49-F238E27FC236}">
                    <a16:creationId xmlns:a16="http://schemas.microsoft.com/office/drawing/2014/main" xmlns:a14="http://schemas.microsoft.com/office/drawing/2010/main" xmlns="" id="{199991DD-0BBF-4122-8E30-9BDD73203CF5}"/>
                  </a:ext>
                </a:extLst>
              </p:cNvPr>
              <p:cNvSpPr txBox="1">
                <a:spLocks noRot="1" noChangeAspect="1" noMove="1" noResize="1" noEditPoints="1" noAdjustHandles="1" noChangeArrowheads="1" noChangeShapeType="1" noTextEdit="1"/>
              </p:cNvSpPr>
              <p:nvPr/>
            </p:nvSpPr>
            <p:spPr>
              <a:xfrm>
                <a:off x="838200" y="1820863"/>
                <a:ext cx="8082708" cy="5121358"/>
              </a:xfrm>
              <a:prstGeom prst="rect">
                <a:avLst/>
              </a:prstGeom>
              <a:blipFill rotWithShape="1">
                <a:blip r:embed="rId3"/>
                <a:stretch>
                  <a:fillRect l="-1358" t="-1667"/>
                </a:stretch>
              </a:blipFill>
            </p:spPr>
            <p:txBody>
              <a:bodyPr/>
              <a:lstStyle/>
              <a:p>
                <a:r>
                  <a:rPr lang="ja-JP" altLang="en-US">
                    <a:noFill/>
                  </a:rPr>
                  <a:t> </a:t>
                </a:r>
              </a:p>
            </p:txBody>
          </p:sp>
        </mc:Fallback>
      </mc:AlternateContent>
      <p:sp>
        <p:nvSpPr>
          <p:cNvPr id="15" name="下矢印 3">
            <a:extLst>
              <a:ext uri="{FF2B5EF4-FFF2-40B4-BE49-F238E27FC236}">
                <a16:creationId xmlns:a16="http://schemas.microsoft.com/office/drawing/2014/main" xmlns="" id="{D1805642-3FBC-4EDC-BB82-4C899AE0D3EA}"/>
              </a:ext>
            </a:extLst>
          </p:cNvPr>
          <p:cNvSpPr/>
          <p:nvPr/>
        </p:nvSpPr>
        <p:spPr>
          <a:xfrm>
            <a:off x="1882970" y="4972000"/>
            <a:ext cx="494043" cy="494043"/>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grpSp>
        <p:nvGrpSpPr>
          <p:cNvPr id="16" name="グループ化 15">
            <a:extLst>
              <a:ext uri="{FF2B5EF4-FFF2-40B4-BE49-F238E27FC236}">
                <a16:creationId xmlns:a16="http://schemas.microsoft.com/office/drawing/2014/main" xmlns="" id="{FBCDB2EE-7DC2-48F8-B373-B318A78C8A27}"/>
              </a:ext>
            </a:extLst>
          </p:cNvPr>
          <p:cNvGrpSpPr/>
          <p:nvPr/>
        </p:nvGrpSpPr>
        <p:grpSpPr>
          <a:xfrm>
            <a:off x="9239504" y="285954"/>
            <a:ext cx="2310812" cy="6297408"/>
            <a:chOff x="9239504" y="285954"/>
            <a:chExt cx="2310812" cy="6297408"/>
          </a:xfrm>
        </p:grpSpPr>
        <mc:AlternateContent xmlns:mc="http://schemas.openxmlformats.org/markup-compatibility/2006">
          <mc:Choice xmlns:am3d="http://schemas.microsoft.com/office/drawing/2017/model3d" xmlns="" Requires="am3d">
            <p:graphicFrame>
              <p:nvGraphicFramePr>
                <p:cNvPr id="17" name="3D モデル 16" descr="手 2">
                  <a:extLst>
                    <a:ext uri="{FF2B5EF4-FFF2-40B4-BE49-F238E27FC236}">
                      <a16:creationId xmlns:a16="http://schemas.microsoft.com/office/drawing/2014/main" id="{3AC3DFF5-3B96-4485-9C1A-7C96C43BB703}"/>
                    </a:ext>
                  </a:extLst>
                </p:cNvPr>
                <p:cNvGraphicFramePr>
                  <a:graphicFrameLocks noChangeAspect="1"/>
                </p:cNvGraphicFramePr>
                <p:nvPr>
                  <p:extLst/>
                </p:nvPr>
              </p:nvGraphicFramePr>
              <p:xfrm>
                <a:off x="9239504" y="285954"/>
                <a:ext cx="2310812" cy="6297408"/>
              </p:xfrm>
              <a:graphic>
                <a:graphicData uri="http://schemas.microsoft.com/office/drawing/2017/model3d">
                  <am3d:model3d r:embed="rId4">
                    <am3d:spPr>
                      <a:xfrm>
                        <a:off x="0" y="0"/>
                        <a:ext cx="2310812" cy="6297408"/>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45433" ay="-394146" az="-5178"/>
                      <am3d:postTrans dx="0" dy="0" dz="0"/>
                    </am3d:trans>
                    <am3d:raster rName="Office3DRenderer" rVer="16.0.8326">
                      <am3d:blip r:embed="rId5"/>
                    </am3d:raster>
                    <am3d:objViewport viewportSz="689715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モデル 3" descr="手 2">
                  <a:extLst>
                    <a:ext uri="{FF2B5EF4-FFF2-40B4-BE49-F238E27FC236}">
                      <a16:creationId xmlns:am3d="http://schemas.microsoft.com/office/drawing/2017/model3d" xmlns="" xmlns:a16="http://schemas.microsoft.com/office/drawing/2014/main" id="{2A04C98D-0F47-42C3-B4C3-DC0AA0FDAE8F}"/>
                    </a:ext>
                  </a:extLst>
                </p:cNvPr>
                <p:cNvPicPr>
                  <a:picLocks noGrp="1" noRot="1" noChangeAspect="1" noMove="1" noResize="1" noEditPoints="1" noAdjustHandles="1" noChangeArrowheads="1" noChangeShapeType="1" noCrop="1"/>
                </p:cNvPicPr>
                <p:nvPr/>
              </p:nvPicPr>
              <p:blipFill>
                <a:blip r:embed="rId6"/>
                <a:stretch>
                  <a:fillRect/>
                </a:stretch>
              </p:blipFill>
              <p:spPr>
                <a:xfrm>
                  <a:off x="9239504" y="285954"/>
                  <a:ext cx="2310812" cy="6297408"/>
                </a:xfrm>
                <a:prstGeom prst="rect">
                  <a:avLst/>
                </a:prstGeom>
              </p:spPr>
            </p:pic>
          </mc:Fallback>
        </mc:AlternateContent>
        <p:sp>
          <p:nvSpPr>
            <p:cNvPr id="18" name="楕円 17">
              <a:extLst>
                <a:ext uri="{FF2B5EF4-FFF2-40B4-BE49-F238E27FC236}">
                  <a16:creationId xmlns:a16="http://schemas.microsoft.com/office/drawing/2014/main" xmlns="" id="{0D5A5CE4-BF45-4DE3-80B3-77DF219D35D7}"/>
                </a:ext>
              </a:extLst>
            </p:cNvPr>
            <p:cNvSpPr/>
            <p:nvPr/>
          </p:nvSpPr>
          <p:spPr>
            <a:xfrm>
              <a:off x="9274900" y="3231766"/>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9" name="楕円 18">
              <a:extLst>
                <a:ext uri="{FF2B5EF4-FFF2-40B4-BE49-F238E27FC236}">
                  <a16:creationId xmlns:a16="http://schemas.microsoft.com/office/drawing/2014/main" xmlns="" id="{6098BC05-0CD3-47CC-B440-A94D745C6780}"/>
                </a:ext>
              </a:extLst>
            </p:cNvPr>
            <p:cNvSpPr/>
            <p:nvPr/>
          </p:nvSpPr>
          <p:spPr>
            <a:xfrm>
              <a:off x="10675238" y="2890157"/>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0" name="楕円 19">
              <a:extLst>
                <a:ext uri="{FF2B5EF4-FFF2-40B4-BE49-F238E27FC236}">
                  <a16:creationId xmlns:a16="http://schemas.microsoft.com/office/drawing/2014/main" xmlns="" id="{53FF1E9E-2CA0-4237-BCE3-05BE31BB30C3}"/>
                </a:ext>
              </a:extLst>
            </p:cNvPr>
            <p:cNvSpPr/>
            <p:nvPr/>
          </p:nvSpPr>
          <p:spPr>
            <a:xfrm>
              <a:off x="10854688" y="3480128"/>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1" name="楕円 20">
              <a:extLst>
                <a:ext uri="{FF2B5EF4-FFF2-40B4-BE49-F238E27FC236}">
                  <a16:creationId xmlns:a16="http://schemas.microsoft.com/office/drawing/2014/main" xmlns="" id="{DF9A007A-FE07-44F6-A45D-93105CC818C9}"/>
                </a:ext>
              </a:extLst>
            </p:cNvPr>
            <p:cNvSpPr/>
            <p:nvPr/>
          </p:nvSpPr>
          <p:spPr>
            <a:xfrm>
              <a:off x="10488620" y="4044363"/>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2" name="矢印: 右 21">
              <a:extLst>
                <a:ext uri="{FF2B5EF4-FFF2-40B4-BE49-F238E27FC236}">
                  <a16:creationId xmlns:a16="http://schemas.microsoft.com/office/drawing/2014/main" xmlns="" id="{42510E75-E874-4D03-89E7-5916AC1C96E1}"/>
                </a:ext>
              </a:extLst>
            </p:cNvPr>
            <p:cNvSpPr/>
            <p:nvPr/>
          </p:nvSpPr>
          <p:spPr>
            <a:xfrm rot="9900000" flipH="1">
              <a:off x="9450786" y="3036172"/>
              <a:ext cx="1373136"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3" name="矢印: 右 22">
              <a:extLst>
                <a:ext uri="{FF2B5EF4-FFF2-40B4-BE49-F238E27FC236}">
                  <a16:creationId xmlns:a16="http://schemas.microsoft.com/office/drawing/2014/main" xmlns="" id="{16FE71A8-E45F-4FD7-AC78-377EF63C9C9C}"/>
                </a:ext>
              </a:extLst>
            </p:cNvPr>
            <p:cNvSpPr/>
            <p:nvPr/>
          </p:nvSpPr>
          <p:spPr>
            <a:xfrm rot="15049750" flipH="1">
              <a:off x="10608945" y="3129857"/>
              <a:ext cx="653765"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24" name="矢印: 右 23">
              <a:extLst>
                <a:ext uri="{FF2B5EF4-FFF2-40B4-BE49-F238E27FC236}">
                  <a16:creationId xmlns:a16="http://schemas.microsoft.com/office/drawing/2014/main" xmlns="" id="{15D34CDD-576B-4E3B-A813-04C23BB8CE02}"/>
                </a:ext>
              </a:extLst>
            </p:cNvPr>
            <p:cNvSpPr/>
            <p:nvPr/>
          </p:nvSpPr>
          <p:spPr>
            <a:xfrm rot="18429489" flipH="1">
              <a:off x="10515636" y="3729097"/>
              <a:ext cx="653765"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grpSp>
      <p:sp>
        <p:nvSpPr>
          <p:cNvPr id="25" name="テキスト ボックス 24">
            <a:extLst>
              <a:ext uri="{FF2B5EF4-FFF2-40B4-BE49-F238E27FC236}">
                <a16:creationId xmlns:a16="http://schemas.microsoft.com/office/drawing/2014/main" xmlns="" id="{AF2806C7-11FE-47DB-BB7A-8B99D508C797}"/>
              </a:ext>
            </a:extLst>
          </p:cNvPr>
          <p:cNvSpPr txBox="1"/>
          <p:nvPr/>
        </p:nvSpPr>
        <p:spPr>
          <a:xfrm>
            <a:off x="8933377" y="2813755"/>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A</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26" name="テキスト ボックス 25">
            <a:extLst>
              <a:ext uri="{FF2B5EF4-FFF2-40B4-BE49-F238E27FC236}">
                <a16:creationId xmlns:a16="http://schemas.microsoft.com/office/drawing/2014/main" xmlns="" id="{2CA43D30-98AC-4F30-9EF1-929ACF9C0DFA}"/>
              </a:ext>
            </a:extLst>
          </p:cNvPr>
          <p:cNvSpPr txBox="1"/>
          <p:nvPr/>
        </p:nvSpPr>
        <p:spPr>
          <a:xfrm>
            <a:off x="10854688" y="2134739"/>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B</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27" name="テキスト ボックス 26">
            <a:extLst>
              <a:ext uri="{FF2B5EF4-FFF2-40B4-BE49-F238E27FC236}">
                <a16:creationId xmlns:a16="http://schemas.microsoft.com/office/drawing/2014/main" xmlns="" id="{8D059513-0203-42FA-9A59-4DF213708565}"/>
              </a:ext>
            </a:extLst>
          </p:cNvPr>
          <p:cNvSpPr txBox="1"/>
          <p:nvPr/>
        </p:nvSpPr>
        <p:spPr>
          <a:xfrm>
            <a:off x="11267776" y="3488974"/>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C</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28" name="テキスト ボックス 27">
            <a:extLst>
              <a:ext uri="{FF2B5EF4-FFF2-40B4-BE49-F238E27FC236}">
                <a16:creationId xmlns:a16="http://schemas.microsoft.com/office/drawing/2014/main" xmlns="" id="{2C464CE8-94BE-4DC5-95F1-1AA20BEA22F0}"/>
              </a:ext>
            </a:extLst>
          </p:cNvPr>
          <p:cNvSpPr txBox="1"/>
          <p:nvPr/>
        </p:nvSpPr>
        <p:spPr>
          <a:xfrm>
            <a:off x="11039135" y="4472415"/>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D</a:t>
            </a:r>
            <a:endParaRPr kumimoji="1" lang="ja-JP" altLang="en-US" sz="36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2971218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xmlns="" id="{CF5D4BD1-D0A6-48C5-B83B-19A0275A48A8}"/>
              </a:ext>
            </a:extLst>
          </p:cNvPr>
          <p:cNvSpPr>
            <a:spLocks noGrp="1"/>
          </p:cNvSpPr>
          <p:nvPr>
            <p:ph type="title"/>
          </p:nvPr>
        </p:nvSpPr>
        <p:spPr/>
        <p:txBody>
          <a:bodyPr>
            <a:normAutofit/>
          </a:bodyPr>
          <a:lstStyle/>
          <a:p>
            <a:r>
              <a:rPr kumimoji="1" lang="ja-JP" altLang="en-US" dirty="0"/>
              <a:t>指曲げ伸ばしの識別手法（新手法）</a:t>
            </a:r>
          </a:p>
        </p:txBody>
      </p:sp>
      <p:sp>
        <p:nvSpPr>
          <p:cNvPr id="3" name="コンテンツ プレースホルダー 2">
            <a:extLst>
              <a:ext uri="{FF2B5EF4-FFF2-40B4-BE49-F238E27FC236}">
                <a16:creationId xmlns:a16="http://schemas.microsoft.com/office/drawing/2014/main" xmlns="" id="{FD4F6D6D-94A0-4535-9D1A-058CBC0FC65D}"/>
              </a:ext>
            </a:extLst>
          </p:cNvPr>
          <p:cNvSpPr>
            <a:spLocks noGrp="1"/>
          </p:cNvSpPr>
          <p:nvPr>
            <p:ph idx="1"/>
          </p:nvPr>
        </p:nvSpPr>
        <p:spPr>
          <a:xfrm>
            <a:off x="838200" y="1820863"/>
            <a:ext cx="10515600" cy="4567905"/>
          </a:xfrm>
        </p:spPr>
        <p:txBody>
          <a:bodyPr>
            <a:normAutofit/>
          </a:bodyPr>
          <a:lstStyle/>
          <a:p>
            <a:pPr>
              <a:buFont typeface="Wingdings" panose="05000000000000000000" pitchFamily="2" charset="2"/>
              <a:buChar char="l"/>
            </a:pPr>
            <a:endParaRPr lang="en-US" altLang="ja-JP" dirty="0"/>
          </a:p>
          <a:p>
            <a:pPr>
              <a:buFont typeface="Wingdings" panose="05000000000000000000" pitchFamily="2" charset="2"/>
              <a:buChar char="l"/>
            </a:pPr>
            <a:endParaRPr kumimoji="1" lang="ja-JP" altLang="en-US" dirty="0"/>
          </a:p>
        </p:txBody>
      </p:sp>
      <mc:AlternateContent xmlns:mc="http://schemas.openxmlformats.org/markup-compatibility/2006" xmlns:a14="http://schemas.microsoft.com/office/drawing/2010/main">
        <mc:Choice Requires="a14">
          <p:sp>
            <p:nvSpPr>
              <p:cNvPr id="5" name="コンテンツ プレースホルダー 2">
                <a:extLst>
                  <a:ext uri="{FF2B5EF4-FFF2-40B4-BE49-F238E27FC236}">
                    <a16:creationId xmlns:a16="http://schemas.microsoft.com/office/drawing/2014/main" xmlns="" id="{199991DD-0BBF-4122-8E30-9BDD73203CF5}"/>
                  </a:ext>
                </a:extLst>
              </p:cNvPr>
              <p:cNvSpPr txBox="1">
                <a:spLocks/>
              </p:cNvSpPr>
              <p:nvPr/>
            </p:nvSpPr>
            <p:spPr>
              <a:xfrm>
                <a:off x="838200" y="1820863"/>
                <a:ext cx="8082708" cy="512135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a:lstStyle>
              <a:p>
                <a:pPr>
                  <a:buFont typeface="Wingdings" panose="05000000000000000000" pitchFamily="2" charset="2"/>
                  <a:buChar char="l"/>
                </a:pPr>
                <a14:m>
                  <m:oMath xmlns:m="http://schemas.openxmlformats.org/officeDocument/2006/math">
                    <m:r>
                      <m:rPr>
                        <m:nor/>
                      </m:rPr>
                      <a:rPr lang="en-US" altLang="ja-JP" sz="2800" dirty="0"/>
                      <m:t>U</m:t>
                    </m:r>
                    <m:r>
                      <a:rPr lang="ja-JP" altLang="en-US" sz="2800" i="1" dirty="0">
                        <a:latin typeface="Cambria Math" panose="02040503050406030204" pitchFamily="18" charset="0"/>
                      </a:rPr>
                      <m:t>＝</m:t>
                    </m:r>
                    <m:r>
                      <a:rPr lang="en-US" altLang="ja-JP" sz="2800" b="1" i="1" dirty="0">
                        <a:latin typeface="Cambria Math" panose="02040503050406030204" pitchFamily="18" charset="0"/>
                      </a:rPr>
                      <m:t>𝑨𝑩</m:t>
                    </m:r>
                    <m:r>
                      <a:rPr lang="ja-JP" altLang="en-US" sz="2800" b="1" i="1" dirty="0">
                        <a:latin typeface="Cambria Math" panose="02040503050406030204" pitchFamily="18" charset="0"/>
                      </a:rPr>
                      <m:t>・</m:t>
                    </m:r>
                    <m:r>
                      <a:rPr lang="en-US" altLang="ja-JP" sz="2800" b="1" i="1" dirty="0">
                        <a:latin typeface="Cambria Math" panose="02040503050406030204" pitchFamily="18" charset="0"/>
                      </a:rPr>
                      <m:t>𝑪𝑫</m:t>
                    </m:r>
                  </m:oMath>
                </a14:m>
                <a:endParaRPr lang="en-US" altLang="ja-JP" sz="2800" b="1" i="1" dirty="0"/>
              </a:p>
              <a:p>
                <a:pPr>
                  <a:buFont typeface="Wingdings" panose="05000000000000000000" pitchFamily="2" charset="2"/>
                  <a:buChar char="l"/>
                </a:pPr>
                <a:endParaRPr lang="en-US" altLang="ja-JP" sz="2400" dirty="0"/>
              </a:p>
              <a:p>
                <a:pPr marL="0" indent="0">
                  <a:buNone/>
                </a:pPr>
                <a:endParaRPr lang="en-US" altLang="ja-JP" sz="2800" dirty="0"/>
              </a:p>
              <a:p>
                <a:pPr>
                  <a:buFont typeface="Wingdings" panose="05000000000000000000" pitchFamily="2" charset="2"/>
                  <a:buChar char="l"/>
                </a:pPr>
                <a:r>
                  <a:rPr lang="ja-JP" altLang="en-US" sz="2800" dirty="0"/>
                  <a:t>指が・・・</a:t>
                </a:r>
                <a:endParaRPr lang="en-US" altLang="ja-JP" sz="2800" dirty="0"/>
              </a:p>
              <a:p>
                <a:pPr lvl="1">
                  <a:buFont typeface="Wingdings" panose="05000000000000000000" pitchFamily="2" charset="2"/>
                  <a:buChar char="l"/>
                </a:pPr>
                <a:r>
                  <a:rPr lang="ja-JP" altLang="en-US" sz="2400" dirty="0"/>
                  <a:t>伸びていれば値は１に近づく</a:t>
                </a:r>
                <a:endParaRPr lang="en-US" altLang="ja-JP" sz="2400" dirty="0"/>
              </a:p>
              <a:p>
                <a:pPr lvl="1">
                  <a:buFont typeface="Wingdings" panose="05000000000000000000" pitchFamily="2" charset="2"/>
                  <a:buChar char="l"/>
                </a:pPr>
                <a:r>
                  <a:rPr lang="ja-JP" altLang="en-US" sz="2400" dirty="0"/>
                  <a:t>直角に曲がった状態であれば</a:t>
                </a:r>
                <a:r>
                  <a:rPr lang="en-US" altLang="ja-JP" sz="2400" dirty="0"/>
                  <a:t>0</a:t>
                </a:r>
                <a:r>
                  <a:rPr lang="ja-JP" altLang="en-US" sz="2400" dirty="0"/>
                  <a:t>に近づく</a:t>
                </a:r>
                <a:endParaRPr lang="en-US" altLang="ja-JP" sz="2400" dirty="0"/>
              </a:p>
              <a:p>
                <a:pPr lvl="1">
                  <a:buFont typeface="Wingdings" panose="05000000000000000000" pitchFamily="2" charset="2"/>
                  <a:buChar char="l"/>
                </a:pPr>
                <a:r>
                  <a:rPr lang="ja-JP" altLang="en-US" sz="2400" dirty="0"/>
                  <a:t>折り畳んだ状態であれば</a:t>
                </a:r>
                <a:r>
                  <a:rPr lang="en-US" altLang="ja-JP" sz="2400" dirty="0"/>
                  <a:t>-1</a:t>
                </a:r>
                <a:r>
                  <a:rPr lang="ja-JP" altLang="en-US" sz="2400" dirty="0"/>
                  <a:t>に近づく</a:t>
                </a:r>
                <a:endParaRPr lang="en-US" altLang="ja-JP" sz="2400" dirty="0"/>
              </a:p>
              <a:p>
                <a:pPr>
                  <a:buFont typeface="Wingdings" panose="05000000000000000000" pitchFamily="2" charset="2"/>
                  <a:buChar char="l"/>
                </a:pPr>
                <a:endParaRPr lang="en-US" altLang="ja-JP" sz="2400" dirty="0"/>
              </a:p>
              <a:p>
                <a:pPr>
                  <a:buFont typeface="Wingdings" panose="05000000000000000000" pitchFamily="2" charset="2"/>
                  <a:buChar char="l"/>
                </a:pPr>
                <a:r>
                  <a:rPr lang="en-US" altLang="ja-JP" sz="2400" dirty="0"/>
                  <a:t>3</a:t>
                </a:r>
                <a:r>
                  <a:rPr lang="ja-JP" altLang="en-US" sz="2400" dirty="0" err="1"/>
                  <a:t>つの</a:t>
                </a:r>
                <a:r>
                  <a:rPr lang="ja-JP" altLang="en-US" sz="2400"/>
                  <a:t>状態を</a:t>
                </a:r>
                <a:r>
                  <a:rPr lang="ja-JP" altLang="en-US" sz="2400" dirty="0"/>
                  <a:t>基準にしきい値を用いて判別する</a:t>
                </a:r>
                <a:endParaRPr lang="en-US" altLang="ja-JP" sz="2400" dirty="0"/>
              </a:p>
              <a:p>
                <a:pPr>
                  <a:buFont typeface="Wingdings" panose="05000000000000000000" pitchFamily="2" charset="2"/>
                  <a:buChar char="l"/>
                </a:pPr>
                <a:r>
                  <a:rPr lang="ja-JP" altLang="en-US" sz="2800" dirty="0"/>
                  <a:t>従来手法より細かい動作が識別可能</a:t>
                </a:r>
              </a:p>
            </p:txBody>
          </p:sp>
        </mc:Choice>
        <mc:Fallback xmlns="">
          <p:sp>
            <p:nvSpPr>
              <p:cNvPr id="5" name="コンテンツ プレースホルダー 2">
                <a:extLst>
                  <a:ext uri="{FF2B5EF4-FFF2-40B4-BE49-F238E27FC236}">
                    <a16:creationId xmlns:a16="http://schemas.microsoft.com/office/drawing/2014/main" xmlns:a14="http://schemas.microsoft.com/office/drawing/2010/main" xmlns="" id="{199991DD-0BBF-4122-8E30-9BDD73203CF5}"/>
                  </a:ext>
                </a:extLst>
              </p:cNvPr>
              <p:cNvSpPr txBox="1">
                <a:spLocks noRot="1" noChangeAspect="1" noMove="1" noResize="1" noEditPoints="1" noAdjustHandles="1" noChangeArrowheads="1" noChangeShapeType="1" noTextEdit="1"/>
              </p:cNvSpPr>
              <p:nvPr/>
            </p:nvSpPr>
            <p:spPr>
              <a:xfrm>
                <a:off x="838200" y="1820863"/>
                <a:ext cx="8082708" cy="5121358"/>
              </a:xfrm>
              <a:prstGeom prst="rect">
                <a:avLst/>
              </a:prstGeom>
              <a:blipFill rotWithShape="1">
                <a:blip r:embed="rId3"/>
                <a:stretch>
                  <a:fillRect l="-1358"/>
                </a:stretch>
              </a:blipFill>
            </p:spPr>
            <p:txBody>
              <a:bodyPr/>
              <a:lstStyle/>
              <a:p>
                <a:r>
                  <a:rPr lang="ja-JP" altLang="en-US">
                    <a:noFill/>
                  </a:rPr>
                  <a:t> </a:t>
                </a:r>
              </a:p>
            </p:txBody>
          </p:sp>
        </mc:Fallback>
      </mc:AlternateContent>
      <p:sp>
        <p:nvSpPr>
          <p:cNvPr id="15" name="下矢印 3">
            <a:extLst>
              <a:ext uri="{FF2B5EF4-FFF2-40B4-BE49-F238E27FC236}">
                <a16:creationId xmlns:a16="http://schemas.microsoft.com/office/drawing/2014/main" xmlns="" id="{D1805642-3FBC-4EDC-BB82-4C899AE0D3EA}"/>
              </a:ext>
            </a:extLst>
          </p:cNvPr>
          <p:cNvSpPr/>
          <p:nvPr/>
        </p:nvSpPr>
        <p:spPr>
          <a:xfrm>
            <a:off x="2091361" y="2553402"/>
            <a:ext cx="494043" cy="494043"/>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dirty="0"/>
          </a:p>
        </p:txBody>
      </p:sp>
      <mc:AlternateContent xmlns:mc="http://schemas.openxmlformats.org/markup-compatibility/2006">
        <mc:Choice xmlns:am3d="http://schemas.microsoft.com/office/drawing/2017/model3d" xmlns="" Requires="am3d">
          <p:graphicFrame>
            <p:nvGraphicFramePr>
              <p:cNvPr id="53" name="3D モデル 52" descr="手 2">
                <a:extLst>
                  <a:ext uri="{FF2B5EF4-FFF2-40B4-BE49-F238E27FC236}">
                    <a16:creationId xmlns:a16="http://schemas.microsoft.com/office/drawing/2014/main" id="{701CE952-3B5A-4026-85C8-97E5FD58A0F6}"/>
                  </a:ext>
                </a:extLst>
              </p:cNvPr>
              <p:cNvGraphicFramePr>
                <a:graphicFrameLocks noChangeAspect="1"/>
              </p:cNvGraphicFramePr>
              <p:nvPr>
                <p:extLst/>
              </p:nvPr>
            </p:nvGraphicFramePr>
            <p:xfrm>
              <a:off x="9256624" y="285954"/>
              <a:ext cx="2310812" cy="6297408"/>
            </p:xfrm>
            <a:graphic>
              <a:graphicData uri="http://schemas.microsoft.com/office/drawing/2017/model3d">
                <am3d:model3d r:embed="rId4">
                  <am3d:spPr>
                    <a:xfrm>
                      <a:off x="0" y="0"/>
                      <a:ext cx="2310812" cy="6297408"/>
                    </a:xfrm>
                    <a:prstGeom prst="rect">
                      <a:avLst/>
                    </a:prstGeom>
                  </am3d:spPr>
                  <am3d:camera>
                    <am3d:pos x="0" y="0" z="56386303"/>
                    <am3d:up dx="0" dy="36000000" dz="0"/>
                    <am3d:lookAt x="0" y="0" z="0"/>
                    <am3d:perspective fov="2700000"/>
                  </am3d:camera>
                  <am3d:trans>
                    <am3d:meterPerModelUnit n="5873" d="1000000"/>
                    <am3d:preTrans dx="0" dy="0" dz="0"/>
                    <am3d:scale>
                      <am3d:sx n="1000000" d="1000000"/>
                      <am3d:sy n="1000000" d="1000000"/>
                      <am3d:sz n="1000000" d="1000000"/>
                    </am3d:scale>
                    <am3d:rot ax="45433" ay="-394146" az="-5178"/>
                    <am3d:postTrans dx="0" dy="0" dz="0"/>
                  </am3d:trans>
                  <am3d:raster rName="Office3DRenderer" rVer="16.0.8326">
                    <am3d:blip r:embed="rId5"/>
                  </am3d:raster>
                  <am3d:objViewport viewportSz="689715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3" name="3D モデル 52" descr="手 2">
                <a:extLst>
                  <a:ext uri="{FF2B5EF4-FFF2-40B4-BE49-F238E27FC236}">
                    <a16:creationId xmlns="" xmlns:a16="http://schemas.microsoft.com/office/drawing/2014/main" xmlns:am3d="http://schemas.microsoft.com/office/drawing/2017/model3d" id="{701CE952-3B5A-4026-85C8-97E5FD58A0F6}"/>
                  </a:ext>
                </a:extLst>
              </p:cNvPr>
              <p:cNvPicPr>
                <a:picLocks noGrp="1" noRot="1" noChangeAspect="1" noMove="1" noResize="1" noEditPoints="1" noAdjustHandles="1" noChangeArrowheads="1" noChangeShapeType="1" noCrop="1"/>
              </p:cNvPicPr>
              <p:nvPr/>
            </p:nvPicPr>
            <p:blipFill>
              <a:blip r:embed="rId6"/>
              <a:stretch>
                <a:fillRect/>
              </a:stretch>
            </p:blipFill>
            <p:spPr>
              <a:xfrm>
                <a:off x="9256624" y="285954"/>
                <a:ext cx="2310812" cy="6297408"/>
              </a:xfrm>
              <a:prstGeom prst="rect">
                <a:avLst/>
              </a:prstGeom>
            </p:spPr>
          </p:pic>
        </mc:Fallback>
      </mc:AlternateContent>
      <p:sp>
        <p:nvSpPr>
          <p:cNvPr id="54" name="楕円 53">
            <a:extLst>
              <a:ext uri="{FF2B5EF4-FFF2-40B4-BE49-F238E27FC236}">
                <a16:creationId xmlns:a16="http://schemas.microsoft.com/office/drawing/2014/main" xmlns="" id="{34B0E044-51E8-42AA-93DE-7FC2F8217AC2}"/>
              </a:ext>
            </a:extLst>
          </p:cNvPr>
          <p:cNvSpPr/>
          <p:nvPr/>
        </p:nvSpPr>
        <p:spPr>
          <a:xfrm>
            <a:off x="9292020" y="3231766"/>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5" name="楕円 54">
            <a:extLst>
              <a:ext uri="{FF2B5EF4-FFF2-40B4-BE49-F238E27FC236}">
                <a16:creationId xmlns:a16="http://schemas.microsoft.com/office/drawing/2014/main" xmlns="" id="{A50A1C2C-0318-43CC-8CF4-1CB85AFBE3B9}"/>
              </a:ext>
            </a:extLst>
          </p:cNvPr>
          <p:cNvSpPr/>
          <p:nvPr/>
        </p:nvSpPr>
        <p:spPr>
          <a:xfrm>
            <a:off x="10692358" y="2890157"/>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6" name="楕円 55">
            <a:extLst>
              <a:ext uri="{FF2B5EF4-FFF2-40B4-BE49-F238E27FC236}">
                <a16:creationId xmlns:a16="http://schemas.microsoft.com/office/drawing/2014/main" xmlns="" id="{B73004DF-53C3-403D-85B0-7AF9D95F4570}"/>
              </a:ext>
            </a:extLst>
          </p:cNvPr>
          <p:cNvSpPr/>
          <p:nvPr/>
        </p:nvSpPr>
        <p:spPr>
          <a:xfrm>
            <a:off x="10871808" y="3480128"/>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7" name="楕円 56">
            <a:extLst>
              <a:ext uri="{FF2B5EF4-FFF2-40B4-BE49-F238E27FC236}">
                <a16:creationId xmlns:a16="http://schemas.microsoft.com/office/drawing/2014/main" xmlns="" id="{3F5A1C89-BD59-4095-9C18-1CCF8F81CCE1}"/>
              </a:ext>
            </a:extLst>
          </p:cNvPr>
          <p:cNvSpPr/>
          <p:nvPr/>
        </p:nvSpPr>
        <p:spPr>
          <a:xfrm>
            <a:off x="10505740" y="4044363"/>
            <a:ext cx="314576" cy="314576"/>
          </a:xfrm>
          <a:prstGeom prst="ellipse">
            <a:avLst/>
          </a:prstGeom>
          <a:solidFill>
            <a:srgbClr val="92D050"/>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58" name="矢印: 右 57">
            <a:extLst>
              <a:ext uri="{FF2B5EF4-FFF2-40B4-BE49-F238E27FC236}">
                <a16:creationId xmlns:a16="http://schemas.microsoft.com/office/drawing/2014/main" xmlns="" id="{D9B814DA-FBE1-4106-9F38-E7028398344C}"/>
              </a:ext>
            </a:extLst>
          </p:cNvPr>
          <p:cNvSpPr/>
          <p:nvPr/>
        </p:nvSpPr>
        <p:spPr>
          <a:xfrm rot="9900000" flipH="1">
            <a:off x="9467906" y="3036172"/>
            <a:ext cx="1373136"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59" name="矢印: 右 58">
            <a:extLst>
              <a:ext uri="{FF2B5EF4-FFF2-40B4-BE49-F238E27FC236}">
                <a16:creationId xmlns:a16="http://schemas.microsoft.com/office/drawing/2014/main" xmlns="" id="{249B73F2-C583-43D5-9F44-62A2EA60D532}"/>
              </a:ext>
            </a:extLst>
          </p:cNvPr>
          <p:cNvSpPr/>
          <p:nvPr/>
        </p:nvSpPr>
        <p:spPr>
          <a:xfrm rot="18429489" flipH="1">
            <a:off x="10532756" y="3729097"/>
            <a:ext cx="653765" cy="324484"/>
          </a:xfrm>
          <a:prstGeom prst="rightArrow">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kumimoji="1" lang="ja-JP" altLang="en-US"/>
          </a:p>
        </p:txBody>
      </p:sp>
      <p:sp>
        <p:nvSpPr>
          <p:cNvPr id="60" name="テキスト ボックス 59">
            <a:extLst>
              <a:ext uri="{FF2B5EF4-FFF2-40B4-BE49-F238E27FC236}">
                <a16:creationId xmlns:a16="http://schemas.microsoft.com/office/drawing/2014/main" xmlns="" id="{4ABB6D54-BB2E-4816-8328-744A428B8597}"/>
              </a:ext>
            </a:extLst>
          </p:cNvPr>
          <p:cNvSpPr txBox="1"/>
          <p:nvPr/>
        </p:nvSpPr>
        <p:spPr>
          <a:xfrm>
            <a:off x="8948200" y="2842643"/>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A</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61" name="テキスト ボックス 60">
            <a:extLst>
              <a:ext uri="{FF2B5EF4-FFF2-40B4-BE49-F238E27FC236}">
                <a16:creationId xmlns:a16="http://schemas.microsoft.com/office/drawing/2014/main" xmlns="" id="{5E556A0A-9D62-4AE6-8573-17B6A8A55179}"/>
              </a:ext>
            </a:extLst>
          </p:cNvPr>
          <p:cNvSpPr txBox="1"/>
          <p:nvPr/>
        </p:nvSpPr>
        <p:spPr>
          <a:xfrm>
            <a:off x="11006934" y="2356697"/>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B</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62" name="テキスト ボックス 61">
            <a:extLst>
              <a:ext uri="{FF2B5EF4-FFF2-40B4-BE49-F238E27FC236}">
                <a16:creationId xmlns:a16="http://schemas.microsoft.com/office/drawing/2014/main" xmlns="" id="{35A19A42-F1DD-43E5-8BCF-1124E5F1D7FB}"/>
              </a:ext>
            </a:extLst>
          </p:cNvPr>
          <p:cNvSpPr txBox="1"/>
          <p:nvPr/>
        </p:nvSpPr>
        <p:spPr>
          <a:xfrm>
            <a:off x="11291865" y="3546342"/>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C</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63" name="テキスト ボックス 62">
            <a:extLst>
              <a:ext uri="{FF2B5EF4-FFF2-40B4-BE49-F238E27FC236}">
                <a16:creationId xmlns:a16="http://schemas.microsoft.com/office/drawing/2014/main" xmlns="" id="{2907E8E9-3071-460A-BA57-5A494C24F116}"/>
              </a:ext>
            </a:extLst>
          </p:cNvPr>
          <p:cNvSpPr txBox="1"/>
          <p:nvPr/>
        </p:nvSpPr>
        <p:spPr>
          <a:xfrm>
            <a:off x="11073165" y="4447110"/>
            <a:ext cx="437400" cy="646331"/>
          </a:xfrm>
          <a:prstGeom prst="rect">
            <a:avLst/>
          </a:prstGeom>
          <a:noFill/>
        </p:spPr>
        <p:txBody>
          <a:bodyPr wrap="square" rtlCol="0">
            <a:spAutoFit/>
          </a:bodyPr>
          <a:lstStyle/>
          <a:p>
            <a:r>
              <a:rPr kumimoji="1" lang="en-US" altLang="ja-JP" sz="3600" dirty="0">
                <a:latin typeface="ＭＳ ゴシック" panose="020B0609070205080204" pitchFamily="49" charset="-128"/>
                <a:ea typeface="ＭＳ ゴシック" panose="020B0609070205080204" pitchFamily="49" charset="-128"/>
              </a:rPr>
              <a:t>D</a:t>
            </a:r>
            <a:endParaRPr kumimoji="1" lang="ja-JP" altLang="en-US" sz="3600" dirty="0">
              <a:latin typeface="ＭＳ ゴシック" panose="020B0609070205080204" pitchFamily="49" charset="-128"/>
              <a:ea typeface="ＭＳ ゴシック" panose="020B0609070205080204" pitchFamily="49" charset="-128"/>
            </a:endParaRPr>
          </a:p>
        </p:txBody>
      </p:sp>
      <p:sp>
        <p:nvSpPr>
          <p:cNvPr id="64" name="下矢印 3">
            <a:extLst>
              <a:ext uri="{FF2B5EF4-FFF2-40B4-BE49-F238E27FC236}">
                <a16:creationId xmlns:a16="http://schemas.microsoft.com/office/drawing/2014/main" xmlns="" id="{70558627-B592-4DE4-AAA9-3994EDA43878}"/>
              </a:ext>
            </a:extLst>
          </p:cNvPr>
          <p:cNvSpPr/>
          <p:nvPr/>
        </p:nvSpPr>
        <p:spPr>
          <a:xfrm>
            <a:off x="2091361" y="5093441"/>
            <a:ext cx="494043" cy="494043"/>
          </a:xfrm>
          <a:prstGeom prst="downArrow">
            <a:avLst/>
          </a:prstGeom>
          <a:solidFill>
            <a:schemeClr val="tx1"/>
          </a:solidFill>
          <a:ln>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dirty="0"/>
          </a:p>
        </p:txBody>
      </p:sp>
    </p:spTree>
    <p:extLst>
      <p:ext uri="{BB962C8B-B14F-4D97-AF65-F5344CB8AC3E}">
        <p14:creationId xmlns:p14="http://schemas.microsoft.com/office/powerpoint/2010/main" val="2292953041"/>
      </p:ext>
    </p:extLst>
  </p:cSld>
  <p:clrMapOvr>
    <a:masterClrMapping/>
  </p:clrMapOvr>
</p:sld>
</file>

<file path=ppt/theme/theme1.xml><?xml version="1.0" encoding="utf-8"?>
<a:theme xmlns:a="http://schemas.openxmlformats.org/drawingml/2006/main" name="Blank">
  <a:themeElements>
    <a:clrScheme name="Office">
      <a:dk1>
        <a:sysClr val="windowText" lastClr="000000"/>
      </a:dk1>
      <a:lt1>
        <a:sysClr val="window" lastClr="FFFFFF"/>
      </a:lt1>
      <a:dk2>
        <a:srgbClr val="6E747A"/>
      </a:dk2>
      <a:lt2>
        <a:srgbClr val="E7E6E6"/>
      </a:lt2>
      <a:accent1>
        <a:srgbClr val="5B9BD5"/>
      </a:accent1>
      <a:accent2>
        <a:srgbClr val="ED7D31"/>
      </a:accent2>
      <a:accent3>
        <a:srgbClr val="A5A5A5"/>
      </a:accent3>
      <a:accent4>
        <a:srgbClr val="FFC000"/>
      </a:accent4>
      <a:accent5>
        <a:srgbClr val="4472C4"/>
      </a:accent5>
      <a:accent6>
        <a:srgbClr val="70AD47"/>
      </a:accent6>
      <a:hlink>
        <a:srgbClr val="085296"/>
      </a:hlink>
      <a:folHlink>
        <a:srgbClr val="993366"/>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イオン</Template>
  <TotalTime>4052</TotalTime>
  <Words>3181</Words>
  <Application>Microsoft Office PowerPoint</Application>
  <PresentationFormat>ユーザー設定</PresentationFormat>
  <Paragraphs>629</Paragraphs>
  <Slides>48</Slides>
  <Notes>42</Notes>
  <HiddenSlides>0</HiddenSlides>
  <MMClips>3</MMClips>
  <ScaleCrop>false</ScaleCrop>
  <HeadingPairs>
    <vt:vector size="4" baseType="variant">
      <vt:variant>
        <vt:lpstr>テーマ</vt:lpstr>
      </vt:variant>
      <vt:variant>
        <vt:i4>1</vt:i4>
      </vt:variant>
      <vt:variant>
        <vt:lpstr>スライド タイトル</vt:lpstr>
      </vt:variant>
      <vt:variant>
        <vt:i4>48</vt:i4>
      </vt:variant>
    </vt:vector>
  </HeadingPairs>
  <TitlesOfParts>
    <vt:vector size="49" baseType="lpstr">
      <vt:lpstr>Blank</vt:lpstr>
      <vt:lpstr>輪講　4月27日</vt:lpstr>
      <vt:lpstr>手話学習支援システムのこれまで</vt:lpstr>
      <vt:lpstr>本システムで想定する学習手順</vt:lpstr>
      <vt:lpstr>学習モードの流れ</vt:lpstr>
      <vt:lpstr>手形状の識別手法</vt:lpstr>
      <vt:lpstr>手話学習支援システムのこれまで</vt:lpstr>
      <vt:lpstr>手話学習支援システムのこれまで</vt:lpstr>
      <vt:lpstr>指曲げ伸ばしの識別手法</vt:lpstr>
      <vt:lpstr>指曲げ伸ばしの識別手法（新手法）</vt:lpstr>
      <vt:lpstr>手話学習支援システムのこれまで</vt:lpstr>
      <vt:lpstr>手話学習支援システムのこれまで</vt:lpstr>
      <vt:lpstr>テストモードの流れ</vt:lpstr>
      <vt:lpstr>テストモード（評価機能）</vt:lpstr>
      <vt:lpstr>テストモード（採点機能）</vt:lpstr>
      <vt:lpstr>これまでどのようなことをしていた？</vt:lpstr>
      <vt:lpstr>AR応用ロボット教材組み立て支援システム</vt:lpstr>
      <vt:lpstr>HeadMountedDisplay（HMD）</vt:lpstr>
      <vt:lpstr>HeadMountedDisplay（HMD）</vt:lpstr>
      <vt:lpstr>本システムの動作</vt:lpstr>
      <vt:lpstr>評価実験</vt:lpstr>
      <vt:lpstr>評価実験結果</vt:lpstr>
      <vt:lpstr>評価実験結果</vt:lpstr>
      <vt:lpstr>今何作ってる？</vt:lpstr>
      <vt:lpstr>本研究の背景（従来法と問題点）</vt:lpstr>
      <vt:lpstr>本研究の目的</vt:lpstr>
      <vt:lpstr>今後の方針</vt:lpstr>
      <vt:lpstr>本研究の背景</vt:lpstr>
      <vt:lpstr>ハンドトラッキング</vt:lpstr>
      <vt:lpstr>本発表が前提とする内容</vt:lpstr>
      <vt:lpstr>本システムで想定する学習手順</vt:lpstr>
      <vt:lpstr>動作の様子</vt:lpstr>
      <vt:lpstr>テストモードの流れ</vt:lpstr>
      <vt:lpstr>テストモード（評価機能）</vt:lpstr>
      <vt:lpstr>今後の方針</vt:lpstr>
      <vt:lpstr>テストモード（補足資料）</vt:lpstr>
      <vt:lpstr>補足資料</vt:lpstr>
      <vt:lpstr>補足資料</vt:lpstr>
      <vt:lpstr>PowerPoint プレゼンテーション</vt:lpstr>
      <vt:lpstr>PowerPoint プレゼンテーション</vt:lpstr>
      <vt:lpstr>日本手話</vt:lpstr>
      <vt:lpstr>先行の他研究との比較 「モーションセンサを用いた指文字学習支援アプリケーションに関する検討」</vt:lpstr>
      <vt:lpstr>先行の他研究との比較 「Kinectと3Dモデルを用いた手話学習支援システムの構築」</vt:lpstr>
      <vt:lpstr>学習モードの流れ</vt:lpstr>
      <vt:lpstr>手形状の識別手法</vt:lpstr>
      <vt:lpstr>指曲げ伸ばしの識別手法</vt:lpstr>
      <vt:lpstr>識別手法の問題</vt:lpstr>
      <vt:lpstr>指曲げ伸ばしの識別手法（新手法）</vt:lpstr>
      <vt:lpstr>指識別の新手法の実演</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ハンドトラッキング機能搭載HMDを用いた手話学習支援ツールの検討</dc:title>
  <dc:creator>赤葉　亮太</dc:creator>
  <cp:lastModifiedBy>momiji</cp:lastModifiedBy>
  <cp:revision>740</cp:revision>
  <dcterms:created xsi:type="dcterms:W3CDTF">2020-11-07T03:20:35Z</dcterms:created>
  <dcterms:modified xsi:type="dcterms:W3CDTF">2021-04-27T01:38:04Z</dcterms:modified>
</cp:coreProperties>
</file>

<file path=docProps/thumbnail.jpeg>
</file>